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1"/>
  </p:notesMasterIdLst>
  <p:sldIdLst>
    <p:sldId id="604" r:id="rId3"/>
    <p:sldId id="599" r:id="rId4"/>
    <p:sldId id="609" r:id="rId5"/>
    <p:sldId id="613" r:id="rId6"/>
    <p:sldId id="614" r:id="rId7"/>
    <p:sldId id="615" r:id="rId8"/>
    <p:sldId id="619" r:id="rId9"/>
    <p:sldId id="589" r:id="rId10"/>
    <p:sldId id="590" r:id="rId11"/>
    <p:sldId id="603" r:id="rId12"/>
    <p:sldId id="591" r:id="rId13"/>
    <p:sldId id="606" r:id="rId14"/>
    <p:sldId id="592" r:id="rId15"/>
    <p:sldId id="617" r:id="rId16"/>
    <p:sldId id="618" r:id="rId17"/>
    <p:sldId id="593" r:id="rId18"/>
    <p:sldId id="607" r:id="rId19"/>
    <p:sldId id="59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隶书" panose="02010509060101010101" pitchFamily="49" charset="-122"/>
      <p:regular r:id="rId26"/>
    </p:embeddedFont>
    <p:embeddedFont>
      <p:font typeface="华文中宋" panose="0201060004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黑体" panose="02010609060101010101" pitchFamily="49" charset="-122"/>
      <p:regular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FE3"/>
    <a:srgbClr val="000000"/>
    <a:srgbClr val="D43E01"/>
    <a:srgbClr val="9900CC"/>
    <a:srgbClr val="10065A"/>
    <a:srgbClr val="1D035D"/>
    <a:srgbClr val="9954CC"/>
    <a:srgbClr val="9999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>
      <p:cViewPr varScale="1">
        <p:scale>
          <a:sx n="152" d="100"/>
          <a:sy n="152" d="100"/>
        </p:scale>
        <p:origin x="-648" y="-90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1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6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19.wmf"/><Relationship Id="rId11" Type="http://schemas.openxmlformats.org/officeDocument/2006/relationships/image" Target="../media/image62.wmf"/><Relationship Id="rId5" Type="http://schemas.openxmlformats.org/officeDocument/2006/relationships/image" Target="../media/image18.wmf"/><Relationship Id="rId10" Type="http://schemas.openxmlformats.org/officeDocument/2006/relationships/image" Target="../media/image61.wmf"/><Relationship Id="rId4" Type="http://schemas.openxmlformats.org/officeDocument/2006/relationships/image" Target="../media/image57.wmf"/><Relationship Id="rId9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37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2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2018-11-10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819400" y="457200"/>
            <a:ext cx="60960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819400" y="14859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943600" y="14859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2819400" y="30861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43600" y="30861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2400" y="417195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52400" y="4400550"/>
            <a:ext cx="2590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524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858ABD00-9EEB-4002-B8BD-12A9EA8567F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0431844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0960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19400" y="1485900"/>
            <a:ext cx="2971800" cy="308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943600" y="14859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943600" y="3086100"/>
            <a:ext cx="2971800" cy="1485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52400" y="417195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152400" y="4400550"/>
            <a:ext cx="2590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524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BEA2C04D-23A3-4961-943F-B039D790417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9401439"/>
      </p:ext>
    </p:extLst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52.bin"/><Relationship Id="rId3" Type="http://schemas.openxmlformats.org/officeDocument/2006/relationships/audio" Target="../media/audio1.wav"/><Relationship Id="rId21" Type="http://schemas.openxmlformats.org/officeDocument/2006/relationships/image" Target="../media/image48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2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26.wmf"/><Relationship Id="rId9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9.wmf"/><Relationship Id="rId22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84.bin"/><Relationship Id="rId3" Type="http://schemas.openxmlformats.org/officeDocument/2006/relationships/audio" Target="../media/audio1.wav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68.wmf"/><Relationship Id="rId5" Type="http://schemas.openxmlformats.org/officeDocument/2006/relationships/image" Target="../media/image37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3" Type="http://schemas.openxmlformats.org/officeDocument/2006/relationships/audio" Target="../media/audio1.wav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7.wmf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 125956"/>
          <p:cNvSpPr>
            <a:spLocks noGrp="1"/>
          </p:cNvSpPr>
          <p:nvPr>
            <p:ph type="title"/>
          </p:nvPr>
        </p:nvSpPr>
        <p:spPr>
          <a:xfrm>
            <a:off x="756109" y="195486"/>
            <a:ext cx="5832648" cy="443198"/>
          </a:xfr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miter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3.7 </a:t>
            </a: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RLC</a:t>
            </a:r>
            <a:r>
              <a:rPr lang="zh-CN" altLang="en-US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串联电路</a:t>
            </a:r>
            <a:endParaRPr lang="zh-CN" altLang="en-US" sz="3600" noProof="1">
              <a:solidFill>
                <a:srgbClr val="00206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68" name="Group 33"/>
          <p:cNvGrpSpPr>
            <a:grpSpLocks/>
          </p:cNvGrpSpPr>
          <p:nvPr/>
        </p:nvGrpSpPr>
        <p:grpSpPr bwMode="auto">
          <a:xfrm>
            <a:off x="831283" y="1203071"/>
            <a:ext cx="1512887" cy="1048940"/>
            <a:chOff x="740" y="1353"/>
            <a:chExt cx="953" cy="881"/>
          </a:xfrm>
        </p:grpSpPr>
        <p:grpSp>
          <p:nvGrpSpPr>
            <p:cNvPr id="69" name="Group 32"/>
            <p:cNvGrpSpPr>
              <a:grpSpLocks/>
            </p:cNvGrpSpPr>
            <p:nvPr/>
          </p:nvGrpSpPr>
          <p:grpSpPr bwMode="auto">
            <a:xfrm>
              <a:off x="1355" y="1385"/>
              <a:ext cx="338" cy="823"/>
              <a:chOff x="1355" y="1385"/>
              <a:chExt cx="338" cy="823"/>
            </a:xfrm>
          </p:grpSpPr>
          <p:grpSp>
            <p:nvGrpSpPr>
              <p:cNvPr id="81" name="Group 30"/>
              <p:cNvGrpSpPr>
                <a:grpSpLocks/>
              </p:cNvGrpSpPr>
              <p:nvPr/>
            </p:nvGrpSpPr>
            <p:grpSpPr bwMode="auto">
              <a:xfrm>
                <a:off x="1355" y="1385"/>
                <a:ext cx="159" cy="823"/>
                <a:chOff x="1547" y="1385"/>
                <a:chExt cx="159" cy="823"/>
              </a:xfrm>
            </p:grpSpPr>
            <p:sp>
              <p:nvSpPr>
                <p:cNvPr id="83" name="Line 7"/>
                <p:cNvSpPr>
                  <a:spLocks noChangeShapeType="1"/>
                </p:cNvSpPr>
                <p:nvPr/>
              </p:nvSpPr>
              <p:spPr bwMode="auto">
                <a:xfrm>
                  <a:off x="1621" y="1385"/>
                  <a:ext cx="0" cy="823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Rectangle 8"/>
                <p:cNvSpPr>
                  <a:spLocks noChangeArrowheads="1"/>
                </p:cNvSpPr>
                <p:nvPr/>
              </p:nvSpPr>
              <p:spPr bwMode="auto">
                <a:xfrm>
                  <a:off x="1547" y="1615"/>
                  <a:ext cx="159" cy="34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" name="Text Box 14"/>
              <p:cNvSpPr txBox="1">
                <a:spLocks noChangeArrowheads="1"/>
              </p:cNvSpPr>
              <p:nvPr/>
            </p:nvSpPr>
            <p:spPr bwMode="auto">
              <a:xfrm>
                <a:off x="1495" y="1658"/>
                <a:ext cx="19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dirty="0">
                    <a:solidFill>
                      <a:srgbClr val="006600"/>
                    </a:solidFill>
                  </a:rPr>
                  <a:t>R</a:t>
                </a:r>
                <a:endParaRPr lang="en-US" altLang="zh-CN" b="1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70" name="Group 31"/>
            <p:cNvGrpSpPr>
              <a:grpSpLocks/>
            </p:cNvGrpSpPr>
            <p:nvPr/>
          </p:nvGrpSpPr>
          <p:grpSpPr bwMode="auto">
            <a:xfrm>
              <a:off x="836" y="1353"/>
              <a:ext cx="598" cy="881"/>
              <a:chOff x="836" y="1353"/>
              <a:chExt cx="598" cy="881"/>
            </a:xfrm>
          </p:grpSpPr>
          <p:sp>
            <p:nvSpPr>
              <p:cNvPr id="74" name="Line 5"/>
              <p:cNvSpPr>
                <a:spLocks noChangeShapeType="1"/>
              </p:cNvSpPr>
              <p:nvPr/>
            </p:nvSpPr>
            <p:spPr bwMode="auto">
              <a:xfrm>
                <a:off x="899" y="1385"/>
                <a:ext cx="532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 flipH="1">
                <a:off x="909" y="2208"/>
                <a:ext cx="525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6" name="Group 28"/>
              <p:cNvGrpSpPr>
                <a:grpSpLocks/>
              </p:cNvGrpSpPr>
              <p:nvPr/>
            </p:nvGrpSpPr>
            <p:grpSpPr bwMode="auto">
              <a:xfrm>
                <a:off x="962" y="1445"/>
                <a:ext cx="367" cy="370"/>
                <a:chOff x="1136" y="1436"/>
                <a:chExt cx="367" cy="370"/>
              </a:xfrm>
            </p:grpSpPr>
            <p:sp>
              <p:nvSpPr>
                <p:cNvPr id="79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1320" y="1252"/>
                  <a:ext cx="0" cy="36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3" y="1472"/>
                  <a:ext cx="197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i="1" dirty="0" smtClean="0">
                      <a:solidFill>
                        <a:srgbClr val="0066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endParaRPr lang="en-US" altLang="zh-CN" sz="2000" b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  <p:sp>
            <p:nvSpPr>
              <p:cNvPr id="77" name="Oval 24"/>
              <p:cNvSpPr>
                <a:spLocks noChangeArrowheads="1"/>
              </p:cNvSpPr>
              <p:nvPr/>
            </p:nvSpPr>
            <p:spPr bwMode="auto">
              <a:xfrm>
                <a:off x="850" y="135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Oval 25"/>
              <p:cNvSpPr>
                <a:spLocks noChangeArrowheads="1"/>
              </p:cNvSpPr>
              <p:nvPr/>
            </p:nvSpPr>
            <p:spPr bwMode="auto">
              <a:xfrm>
                <a:off x="836" y="217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Group 29"/>
            <p:cNvGrpSpPr>
              <a:grpSpLocks/>
            </p:cNvGrpSpPr>
            <p:nvPr/>
          </p:nvGrpSpPr>
          <p:grpSpPr bwMode="auto">
            <a:xfrm>
              <a:off x="740" y="1508"/>
              <a:ext cx="255" cy="499"/>
              <a:chOff x="740" y="1508"/>
              <a:chExt cx="255" cy="499"/>
            </a:xfrm>
          </p:grpSpPr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740" y="1508"/>
                <a:ext cx="255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sz="2000" b="1" i="1" dirty="0" smtClean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endParaRPr lang="en-US" altLang="zh-CN" sz="20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73" name="Line 27"/>
              <p:cNvSpPr>
                <a:spLocks noChangeShapeType="1"/>
              </p:cNvSpPr>
              <p:nvPr/>
            </p:nvSpPr>
            <p:spPr bwMode="auto">
              <a:xfrm rot="5400000" flipV="1">
                <a:off x="601" y="1777"/>
                <a:ext cx="458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5" name="Oval 24"/>
          <p:cNvSpPr>
            <a:spLocks noChangeArrowheads="1"/>
          </p:cNvSpPr>
          <p:nvPr/>
        </p:nvSpPr>
        <p:spPr bwMode="auto">
          <a:xfrm>
            <a:off x="1517637" y="1359043"/>
            <a:ext cx="76200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6" name="Oval 24"/>
          <p:cNvSpPr>
            <a:spLocks noChangeArrowheads="1"/>
          </p:cNvSpPr>
          <p:nvPr/>
        </p:nvSpPr>
        <p:spPr bwMode="auto">
          <a:xfrm>
            <a:off x="1166350" y="1509062"/>
            <a:ext cx="76200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6587430"/>
              </p:ext>
            </p:extLst>
          </p:nvPr>
        </p:nvGraphicFramePr>
        <p:xfrm>
          <a:off x="831283" y="3939902"/>
          <a:ext cx="11906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" name="公式" r:id="rId3" imgW="647640" imgH="304560" progId="Equation.3">
                  <p:embed/>
                </p:oleObj>
              </mc:Choice>
              <mc:Fallback>
                <p:oleObj name="公式" r:id="rId3" imgW="647640" imgH="3045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83" y="3939902"/>
                        <a:ext cx="1190625" cy="5603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27"/>
          <p:cNvGrpSpPr>
            <a:grpSpLocks/>
          </p:cNvGrpSpPr>
          <p:nvPr/>
        </p:nvGrpSpPr>
        <p:grpSpPr bwMode="auto">
          <a:xfrm>
            <a:off x="3451944" y="1148305"/>
            <a:ext cx="1462088" cy="1048940"/>
            <a:chOff x="482" y="1059"/>
            <a:chExt cx="921" cy="881"/>
          </a:xfrm>
        </p:grpSpPr>
        <p:sp>
          <p:nvSpPr>
            <p:cNvPr id="109" name="Line 63"/>
            <p:cNvSpPr>
              <a:spLocks noChangeShapeType="1"/>
            </p:cNvSpPr>
            <p:nvPr/>
          </p:nvSpPr>
          <p:spPr bwMode="auto">
            <a:xfrm>
              <a:off x="1171" y="1091"/>
              <a:ext cx="0" cy="20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Text Box 65"/>
            <p:cNvSpPr txBox="1">
              <a:spLocks noChangeArrowheads="1"/>
            </p:cNvSpPr>
            <p:nvPr/>
          </p:nvSpPr>
          <p:spPr bwMode="auto">
            <a:xfrm>
              <a:off x="1225" y="1355"/>
              <a:ext cx="1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srgbClr val="006600"/>
                  </a:solidFill>
                </a:rPr>
                <a:t>L</a:t>
              </a:r>
              <a:endParaRPr lang="en-US" altLang="zh-CN" b="1">
                <a:solidFill>
                  <a:srgbClr val="006600"/>
                </a:solidFill>
              </a:endParaRPr>
            </a:p>
          </p:txBody>
        </p:sp>
        <p:grpSp>
          <p:nvGrpSpPr>
            <p:cNvPr id="111" name="Group 66"/>
            <p:cNvGrpSpPr>
              <a:grpSpLocks/>
            </p:cNvGrpSpPr>
            <p:nvPr/>
          </p:nvGrpSpPr>
          <p:grpSpPr bwMode="auto">
            <a:xfrm>
              <a:off x="578" y="1059"/>
              <a:ext cx="598" cy="881"/>
              <a:chOff x="836" y="1353"/>
              <a:chExt cx="598" cy="881"/>
            </a:xfrm>
          </p:grpSpPr>
          <p:sp>
            <p:nvSpPr>
              <p:cNvPr id="121" name="Line 67"/>
              <p:cNvSpPr>
                <a:spLocks noChangeShapeType="1"/>
              </p:cNvSpPr>
              <p:nvPr/>
            </p:nvSpPr>
            <p:spPr bwMode="auto">
              <a:xfrm>
                <a:off x="899" y="1385"/>
                <a:ext cx="532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" name="Line 68"/>
              <p:cNvSpPr>
                <a:spLocks noChangeShapeType="1"/>
              </p:cNvSpPr>
              <p:nvPr/>
            </p:nvSpPr>
            <p:spPr bwMode="auto">
              <a:xfrm flipH="1">
                <a:off x="909" y="2208"/>
                <a:ext cx="525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23" name="Group 69"/>
              <p:cNvGrpSpPr>
                <a:grpSpLocks/>
              </p:cNvGrpSpPr>
              <p:nvPr/>
            </p:nvGrpSpPr>
            <p:grpSpPr bwMode="auto">
              <a:xfrm>
                <a:off x="962" y="1445"/>
                <a:ext cx="367" cy="340"/>
                <a:chOff x="1136" y="1436"/>
                <a:chExt cx="367" cy="340"/>
              </a:xfrm>
            </p:grpSpPr>
            <p:sp>
              <p:nvSpPr>
                <p:cNvPr id="126" name="Line 70"/>
                <p:cNvSpPr>
                  <a:spLocks noChangeShapeType="1"/>
                </p:cNvSpPr>
                <p:nvPr/>
              </p:nvSpPr>
              <p:spPr bwMode="auto">
                <a:xfrm rot="-5400000">
                  <a:off x="1320" y="1252"/>
                  <a:ext cx="0" cy="36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Rectangle 71"/>
                <p:cNvSpPr>
                  <a:spLocks noChangeArrowheads="1"/>
                </p:cNvSpPr>
                <p:nvPr/>
              </p:nvSpPr>
              <p:spPr bwMode="auto">
                <a:xfrm>
                  <a:off x="1189" y="1442"/>
                  <a:ext cx="197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i="1" dirty="0" smtClean="0">
                      <a:solidFill>
                        <a:srgbClr val="0066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endParaRPr lang="en-US" altLang="zh-CN" sz="2000" b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  <p:sp>
            <p:nvSpPr>
              <p:cNvPr id="124" name="Oval 72"/>
              <p:cNvSpPr>
                <a:spLocks noChangeArrowheads="1"/>
              </p:cNvSpPr>
              <p:nvPr/>
            </p:nvSpPr>
            <p:spPr bwMode="auto">
              <a:xfrm>
                <a:off x="850" y="135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" name="Oval 73"/>
              <p:cNvSpPr>
                <a:spLocks noChangeArrowheads="1"/>
              </p:cNvSpPr>
              <p:nvPr/>
            </p:nvSpPr>
            <p:spPr bwMode="auto">
              <a:xfrm>
                <a:off x="836" y="217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" name="Group 74"/>
            <p:cNvGrpSpPr>
              <a:grpSpLocks/>
            </p:cNvGrpSpPr>
            <p:nvPr/>
          </p:nvGrpSpPr>
          <p:grpSpPr bwMode="auto">
            <a:xfrm>
              <a:off x="482" y="1214"/>
              <a:ext cx="276" cy="499"/>
              <a:chOff x="740" y="1508"/>
              <a:chExt cx="276" cy="499"/>
            </a:xfrm>
          </p:grpSpPr>
          <p:sp>
            <p:nvSpPr>
              <p:cNvPr id="119" name="Rectangle 75"/>
              <p:cNvSpPr>
                <a:spLocks noChangeArrowheads="1"/>
              </p:cNvSpPr>
              <p:nvPr/>
            </p:nvSpPr>
            <p:spPr bwMode="auto">
              <a:xfrm>
                <a:off x="740" y="1508"/>
                <a:ext cx="276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sz="2400" b="1" i="1" dirty="0" smtClean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endPara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20" name="Line 76"/>
              <p:cNvSpPr>
                <a:spLocks noChangeShapeType="1"/>
              </p:cNvSpPr>
              <p:nvPr/>
            </p:nvSpPr>
            <p:spPr bwMode="auto">
              <a:xfrm rot="5400000" flipV="1">
                <a:off x="601" y="1777"/>
                <a:ext cx="458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" name="Line 106"/>
            <p:cNvSpPr>
              <a:spLocks noChangeShapeType="1"/>
            </p:cNvSpPr>
            <p:nvPr/>
          </p:nvSpPr>
          <p:spPr bwMode="auto">
            <a:xfrm>
              <a:off x="1166" y="1707"/>
              <a:ext cx="0" cy="20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" name="Group 112"/>
            <p:cNvGrpSpPr>
              <a:grpSpLocks/>
            </p:cNvGrpSpPr>
            <p:nvPr/>
          </p:nvGrpSpPr>
          <p:grpSpPr bwMode="auto">
            <a:xfrm>
              <a:off x="1148" y="1289"/>
              <a:ext cx="113" cy="407"/>
              <a:chOff x="1314" y="1198"/>
              <a:chExt cx="113" cy="407"/>
            </a:xfrm>
          </p:grpSpPr>
          <p:sp>
            <p:nvSpPr>
              <p:cNvPr id="115" name="Freeform 107"/>
              <p:cNvSpPr>
                <a:spLocks/>
              </p:cNvSpPr>
              <p:nvPr/>
            </p:nvSpPr>
            <p:spPr bwMode="auto">
              <a:xfrm>
                <a:off x="1325" y="1198"/>
                <a:ext cx="102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108"/>
              <p:cNvSpPr>
                <a:spLocks/>
              </p:cNvSpPr>
              <p:nvPr/>
            </p:nvSpPr>
            <p:spPr bwMode="auto">
              <a:xfrm>
                <a:off x="1314" y="1302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109"/>
              <p:cNvSpPr>
                <a:spLocks/>
              </p:cNvSpPr>
              <p:nvPr/>
            </p:nvSpPr>
            <p:spPr bwMode="auto">
              <a:xfrm>
                <a:off x="1314" y="1400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110"/>
              <p:cNvSpPr>
                <a:spLocks/>
              </p:cNvSpPr>
              <p:nvPr/>
            </p:nvSpPr>
            <p:spPr bwMode="auto">
              <a:xfrm>
                <a:off x="1314" y="1503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8" name="Group 83"/>
          <p:cNvGrpSpPr>
            <a:grpSpLocks/>
          </p:cNvGrpSpPr>
          <p:nvPr/>
        </p:nvGrpSpPr>
        <p:grpSpPr bwMode="auto">
          <a:xfrm>
            <a:off x="6172254" y="1133422"/>
            <a:ext cx="1533525" cy="1048940"/>
            <a:chOff x="482" y="1059"/>
            <a:chExt cx="966" cy="881"/>
          </a:xfrm>
        </p:grpSpPr>
        <p:sp>
          <p:nvSpPr>
            <p:cNvPr id="129" name="Line 22"/>
            <p:cNvSpPr>
              <a:spLocks noChangeShapeType="1"/>
            </p:cNvSpPr>
            <p:nvPr/>
          </p:nvSpPr>
          <p:spPr bwMode="auto">
            <a:xfrm>
              <a:off x="1171" y="1091"/>
              <a:ext cx="0" cy="34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" name="Text Box 23"/>
            <p:cNvSpPr txBox="1">
              <a:spLocks noChangeArrowheads="1"/>
            </p:cNvSpPr>
            <p:nvPr/>
          </p:nvSpPr>
          <p:spPr bwMode="auto">
            <a:xfrm>
              <a:off x="1256" y="1355"/>
              <a:ext cx="1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>
                  <a:solidFill>
                    <a:srgbClr val="006600"/>
                  </a:solidFill>
                </a:rPr>
                <a:t>C</a:t>
              </a:r>
              <a:endParaRPr lang="en-US" altLang="zh-CN" b="1">
                <a:solidFill>
                  <a:srgbClr val="006600"/>
                </a:solidFill>
              </a:endParaRPr>
            </a:p>
          </p:txBody>
        </p:sp>
        <p:grpSp>
          <p:nvGrpSpPr>
            <p:cNvPr id="131" name="Group 24"/>
            <p:cNvGrpSpPr>
              <a:grpSpLocks/>
            </p:cNvGrpSpPr>
            <p:nvPr/>
          </p:nvGrpSpPr>
          <p:grpSpPr bwMode="auto">
            <a:xfrm>
              <a:off x="578" y="1059"/>
              <a:ext cx="598" cy="881"/>
              <a:chOff x="836" y="1353"/>
              <a:chExt cx="598" cy="881"/>
            </a:xfrm>
          </p:grpSpPr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899" y="1385"/>
                <a:ext cx="532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9" name="Line 26"/>
              <p:cNvSpPr>
                <a:spLocks noChangeShapeType="1"/>
              </p:cNvSpPr>
              <p:nvPr/>
            </p:nvSpPr>
            <p:spPr bwMode="auto">
              <a:xfrm flipH="1">
                <a:off x="909" y="2208"/>
                <a:ext cx="525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0" name="Group 27"/>
              <p:cNvGrpSpPr>
                <a:grpSpLocks/>
              </p:cNvGrpSpPr>
              <p:nvPr/>
            </p:nvGrpSpPr>
            <p:grpSpPr bwMode="auto">
              <a:xfrm>
                <a:off x="962" y="1400"/>
                <a:ext cx="367" cy="334"/>
                <a:chOff x="1136" y="1391"/>
                <a:chExt cx="367" cy="334"/>
              </a:xfrm>
            </p:grpSpPr>
            <p:sp>
              <p:nvSpPr>
                <p:cNvPr id="143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1320" y="1252"/>
                  <a:ext cx="0" cy="36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Rectangle 29"/>
                <p:cNvSpPr>
                  <a:spLocks noChangeArrowheads="1"/>
                </p:cNvSpPr>
                <p:nvPr/>
              </p:nvSpPr>
              <p:spPr bwMode="auto">
                <a:xfrm>
                  <a:off x="1147" y="1391"/>
                  <a:ext cx="197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i="1" dirty="0" smtClean="0">
                      <a:solidFill>
                        <a:srgbClr val="0066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endParaRPr lang="en-US" altLang="zh-CN" sz="2000" b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  <p:sp>
            <p:nvSpPr>
              <p:cNvPr id="141" name="Oval 30"/>
              <p:cNvSpPr>
                <a:spLocks noChangeArrowheads="1"/>
              </p:cNvSpPr>
              <p:nvPr/>
            </p:nvSpPr>
            <p:spPr bwMode="auto">
              <a:xfrm>
                <a:off x="850" y="135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2" name="Oval 31"/>
              <p:cNvSpPr>
                <a:spLocks noChangeArrowheads="1"/>
              </p:cNvSpPr>
              <p:nvPr/>
            </p:nvSpPr>
            <p:spPr bwMode="auto">
              <a:xfrm>
                <a:off x="836" y="217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" name="Group 32"/>
            <p:cNvGrpSpPr>
              <a:grpSpLocks/>
            </p:cNvGrpSpPr>
            <p:nvPr/>
          </p:nvGrpSpPr>
          <p:grpSpPr bwMode="auto">
            <a:xfrm>
              <a:off x="482" y="1214"/>
              <a:ext cx="255" cy="499"/>
              <a:chOff x="740" y="1508"/>
              <a:chExt cx="255" cy="499"/>
            </a:xfrm>
          </p:grpSpPr>
          <p:sp>
            <p:nvSpPr>
              <p:cNvPr id="136" name="Rectangle 33"/>
              <p:cNvSpPr>
                <a:spLocks noChangeArrowheads="1"/>
              </p:cNvSpPr>
              <p:nvPr/>
            </p:nvSpPr>
            <p:spPr bwMode="auto">
              <a:xfrm>
                <a:off x="740" y="1508"/>
                <a:ext cx="255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sz="2000" b="1" i="1" dirty="0" smtClean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endParaRPr lang="en-US" altLang="zh-CN" sz="20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7" name="Line 34"/>
              <p:cNvSpPr>
                <a:spLocks noChangeShapeType="1"/>
              </p:cNvSpPr>
              <p:nvPr/>
            </p:nvSpPr>
            <p:spPr bwMode="auto">
              <a:xfrm rot="5400000" flipV="1">
                <a:off x="601" y="1777"/>
                <a:ext cx="458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" name="Line 35"/>
            <p:cNvSpPr>
              <a:spLocks noChangeShapeType="1"/>
            </p:cNvSpPr>
            <p:nvPr/>
          </p:nvSpPr>
          <p:spPr bwMode="auto">
            <a:xfrm>
              <a:off x="1166" y="1551"/>
              <a:ext cx="0" cy="35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>
              <a:off x="1061" y="1444"/>
              <a:ext cx="228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>
              <a:off x="1064" y="1539"/>
              <a:ext cx="228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13235"/>
              </p:ext>
            </p:extLst>
          </p:nvPr>
        </p:nvGraphicFramePr>
        <p:xfrm>
          <a:off x="6222089" y="3714796"/>
          <a:ext cx="15763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" name="公式" r:id="rId5" imgW="901440" imgH="761760" progId="Equation.3">
                  <p:embed/>
                </p:oleObj>
              </mc:Choice>
              <mc:Fallback>
                <p:oleObj name="公式" r:id="rId5" imgW="9014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089" y="3714796"/>
                        <a:ext cx="1576388" cy="13335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6317751" y="3270692"/>
            <a:ext cx="233363" cy="163116"/>
          </a:xfrm>
          <a:prstGeom prst="rect">
            <a:avLst/>
          </a:prstGeom>
          <a:noFill/>
          <a:ln w="28575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7" name="Group 41"/>
          <p:cNvGrpSpPr>
            <a:grpSpLocks/>
          </p:cNvGrpSpPr>
          <p:nvPr/>
        </p:nvGrpSpPr>
        <p:grpSpPr bwMode="auto">
          <a:xfrm>
            <a:off x="6306638" y="3313555"/>
            <a:ext cx="1642609" cy="401241"/>
            <a:chOff x="3987" y="3628"/>
            <a:chExt cx="1371" cy="337"/>
          </a:xfrm>
        </p:grpSpPr>
        <p:sp>
          <p:nvSpPr>
            <p:cNvPr id="148" name="Line 42"/>
            <p:cNvSpPr>
              <a:spLocks noChangeShapeType="1"/>
            </p:cNvSpPr>
            <p:nvPr/>
          </p:nvSpPr>
          <p:spPr bwMode="auto">
            <a:xfrm>
              <a:off x="3987" y="3730"/>
              <a:ext cx="1115" cy="0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9" name="Group 43"/>
            <p:cNvGrpSpPr>
              <a:grpSpLocks/>
            </p:cNvGrpSpPr>
            <p:nvPr/>
          </p:nvGrpSpPr>
          <p:grpSpPr bwMode="auto">
            <a:xfrm>
              <a:off x="5020" y="3628"/>
              <a:ext cx="338" cy="337"/>
              <a:chOff x="4224" y="3281"/>
              <a:chExt cx="338" cy="337"/>
            </a:xfrm>
          </p:grpSpPr>
          <p:sp>
            <p:nvSpPr>
              <p:cNvPr id="150" name="Text Box 44"/>
              <p:cNvSpPr txBox="1">
                <a:spLocks noChangeArrowheads="1"/>
              </p:cNvSpPr>
              <p:nvPr/>
            </p:nvSpPr>
            <p:spPr bwMode="auto">
              <a:xfrm>
                <a:off x="4224" y="3282"/>
                <a:ext cx="33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000" b="1" i="1" dirty="0" smtClean="0">
                    <a:solidFill>
                      <a:srgbClr val="280FE3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endParaRPr lang="en-US" altLang="zh-CN" sz="2000" b="1" i="1" dirty="0">
                  <a:solidFill>
                    <a:srgbClr val="280FE3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/>
            </p:nvSpPr>
            <p:spPr bwMode="auto">
              <a:xfrm>
                <a:off x="4389" y="3281"/>
                <a:ext cx="38" cy="38"/>
              </a:xfrm>
              <a:prstGeom prst="ellipse">
                <a:avLst/>
              </a:prstGeom>
              <a:solidFill>
                <a:srgbClr val="280FE3"/>
              </a:solidFill>
              <a:ln w="38100" algn="ctr">
                <a:solidFill>
                  <a:srgbClr val="280FE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2" name="Group 46"/>
          <p:cNvGrpSpPr>
            <a:grpSpLocks/>
          </p:cNvGrpSpPr>
          <p:nvPr/>
        </p:nvGrpSpPr>
        <p:grpSpPr bwMode="auto">
          <a:xfrm>
            <a:off x="5939926" y="2455772"/>
            <a:ext cx="536575" cy="972083"/>
            <a:chOff x="3756" y="2596"/>
            <a:chExt cx="338" cy="1128"/>
          </a:xfrm>
        </p:grpSpPr>
        <p:sp>
          <p:nvSpPr>
            <p:cNvPr id="153" name="Line 47"/>
            <p:cNvSpPr>
              <a:spLocks noChangeShapeType="1"/>
            </p:cNvSpPr>
            <p:nvPr/>
          </p:nvSpPr>
          <p:spPr bwMode="auto">
            <a:xfrm flipV="1">
              <a:off x="3990" y="2828"/>
              <a:ext cx="9" cy="8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4" name="Text Box 48"/>
            <p:cNvSpPr txBox="1">
              <a:spLocks noChangeArrowheads="1"/>
            </p:cNvSpPr>
            <p:nvPr/>
          </p:nvSpPr>
          <p:spPr bwMode="auto">
            <a:xfrm>
              <a:off x="3756" y="2596"/>
              <a:ext cx="338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  <a:r>
                <a:rPr lang="en-US" altLang="zh-CN" sz="2000" b="1" i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I</a:t>
              </a:r>
              <a:endParaRPr lang="en-US" altLang="zh-CN" sz="2000" b="1" i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56" name="Rectangle 123"/>
          <p:cNvSpPr>
            <a:spLocks noChangeArrowheads="1"/>
          </p:cNvSpPr>
          <p:nvPr/>
        </p:nvSpPr>
        <p:spPr bwMode="auto">
          <a:xfrm>
            <a:off x="3720471" y="3215514"/>
            <a:ext cx="233363" cy="163116"/>
          </a:xfrm>
          <a:prstGeom prst="rect">
            <a:avLst/>
          </a:prstGeom>
          <a:noFill/>
          <a:ln w="28575" algn="ctr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7" name="Group 124"/>
          <p:cNvGrpSpPr>
            <a:grpSpLocks/>
          </p:cNvGrpSpPr>
          <p:nvPr/>
        </p:nvGrpSpPr>
        <p:grpSpPr bwMode="auto">
          <a:xfrm>
            <a:off x="3722151" y="3273861"/>
            <a:ext cx="1663700" cy="400051"/>
            <a:chOff x="3987" y="3641"/>
            <a:chExt cx="1048" cy="336"/>
          </a:xfrm>
        </p:grpSpPr>
        <p:sp>
          <p:nvSpPr>
            <p:cNvPr id="158" name="Line 114"/>
            <p:cNvSpPr>
              <a:spLocks noChangeShapeType="1"/>
            </p:cNvSpPr>
            <p:nvPr/>
          </p:nvSpPr>
          <p:spPr bwMode="auto">
            <a:xfrm flipV="1">
              <a:off x="3987" y="3724"/>
              <a:ext cx="720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Text Box 115"/>
            <p:cNvSpPr txBox="1">
              <a:spLocks noChangeArrowheads="1"/>
            </p:cNvSpPr>
            <p:nvPr/>
          </p:nvSpPr>
          <p:spPr bwMode="auto">
            <a:xfrm>
              <a:off x="4697" y="3641"/>
              <a:ext cx="33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I</a:t>
              </a:r>
            </a:p>
          </p:txBody>
        </p:sp>
      </p:grpSp>
      <p:grpSp>
        <p:nvGrpSpPr>
          <p:cNvPr id="162" name="Group 125"/>
          <p:cNvGrpSpPr>
            <a:grpSpLocks/>
          </p:cNvGrpSpPr>
          <p:nvPr/>
        </p:nvGrpSpPr>
        <p:grpSpPr bwMode="auto">
          <a:xfrm>
            <a:off x="3453771" y="2304687"/>
            <a:ext cx="536575" cy="1067991"/>
            <a:chOff x="3826" y="2827"/>
            <a:chExt cx="338" cy="897"/>
          </a:xfrm>
        </p:grpSpPr>
        <p:sp>
          <p:nvSpPr>
            <p:cNvPr id="163" name="Line 118"/>
            <p:cNvSpPr>
              <a:spLocks noChangeShapeType="1"/>
            </p:cNvSpPr>
            <p:nvPr/>
          </p:nvSpPr>
          <p:spPr bwMode="auto">
            <a:xfrm flipV="1">
              <a:off x="3990" y="3022"/>
              <a:ext cx="9" cy="702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Text Box 120"/>
            <p:cNvSpPr txBox="1">
              <a:spLocks noChangeArrowheads="1"/>
            </p:cNvSpPr>
            <p:nvPr/>
          </p:nvSpPr>
          <p:spPr bwMode="auto">
            <a:xfrm>
              <a:off x="3826" y="2827"/>
              <a:ext cx="33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280FE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</a:p>
          </p:txBody>
        </p:sp>
      </p:grpSp>
      <p:sp>
        <p:nvSpPr>
          <p:cNvPr id="171" name="Oval 116"/>
          <p:cNvSpPr>
            <a:spLocks noChangeArrowheads="1"/>
          </p:cNvSpPr>
          <p:nvPr/>
        </p:nvSpPr>
        <p:spPr bwMode="auto">
          <a:xfrm>
            <a:off x="5000464" y="3282551"/>
            <a:ext cx="60325" cy="45244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2" name="Group 50"/>
          <p:cNvGrpSpPr>
            <a:grpSpLocks/>
          </p:cNvGrpSpPr>
          <p:nvPr/>
        </p:nvGrpSpPr>
        <p:grpSpPr bwMode="auto">
          <a:xfrm>
            <a:off x="721985" y="2842349"/>
            <a:ext cx="1622185" cy="352425"/>
            <a:chOff x="2071" y="690"/>
            <a:chExt cx="1360" cy="296"/>
          </a:xfrm>
        </p:grpSpPr>
        <p:sp>
          <p:nvSpPr>
            <p:cNvPr id="173" name="Line 19"/>
            <p:cNvSpPr>
              <a:spLocks noChangeShapeType="1"/>
            </p:cNvSpPr>
            <p:nvPr/>
          </p:nvSpPr>
          <p:spPr bwMode="auto">
            <a:xfrm>
              <a:off x="2071" y="840"/>
              <a:ext cx="1200" cy="0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174" name="Group 44"/>
            <p:cNvGrpSpPr>
              <a:grpSpLocks/>
            </p:cNvGrpSpPr>
            <p:nvPr/>
          </p:nvGrpSpPr>
          <p:grpSpPr bwMode="auto">
            <a:xfrm>
              <a:off x="3303" y="690"/>
              <a:ext cx="128" cy="296"/>
              <a:chOff x="3340" y="736"/>
              <a:chExt cx="128" cy="296"/>
            </a:xfrm>
          </p:grpSpPr>
          <p:sp>
            <p:nvSpPr>
              <p:cNvPr id="175" name="Rectangle 20"/>
              <p:cNvSpPr>
                <a:spLocks noChangeArrowheads="1"/>
              </p:cNvSpPr>
              <p:nvPr/>
            </p:nvSpPr>
            <p:spPr bwMode="auto">
              <a:xfrm>
                <a:off x="3340" y="773"/>
                <a:ext cx="109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280FE3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endParaRPr lang="en-US" altLang="zh-CN" sz="2000" b="1" dirty="0">
                  <a:solidFill>
                    <a:srgbClr val="280FE3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76" name="Oval 24"/>
              <p:cNvSpPr>
                <a:spLocks noChangeArrowheads="1"/>
              </p:cNvSpPr>
              <p:nvPr/>
            </p:nvSpPr>
            <p:spPr bwMode="auto">
              <a:xfrm>
                <a:off x="3420" y="736"/>
                <a:ext cx="48" cy="48"/>
              </a:xfrm>
              <a:prstGeom prst="ellipse">
                <a:avLst/>
              </a:prstGeom>
              <a:solidFill>
                <a:srgbClr val="280FE3"/>
              </a:solidFill>
              <a:ln w="12700">
                <a:solidFill>
                  <a:srgbClr val="280FE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77" name="Group 49"/>
          <p:cNvGrpSpPr>
            <a:grpSpLocks/>
          </p:cNvGrpSpPr>
          <p:nvPr/>
        </p:nvGrpSpPr>
        <p:grpSpPr bwMode="auto">
          <a:xfrm>
            <a:off x="721984" y="3075707"/>
            <a:ext cx="1085611" cy="341709"/>
            <a:chOff x="2071" y="886"/>
            <a:chExt cx="807" cy="287"/>
          </a:xfrm>
        </p:grpSpPr>
        <p:sp>
          <p:nvSpPr>
            <p:cNvPr id="178" name="Line 21"/>
            <p:cNvSpPr>
              <a:spLocks noChangeShapeType="1"/>
            </p:cNvSpPr>
            <p:nvPr/>
          </p:nvSpPr>
          <p:spPr bwMode="auto">
            <a:xfrm>
              <a:off x="2071" y="955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179" name="Group 48"/>
            <p:cNvGrpSpPr>
              <a:grpSpLocks/>
            </p:cNvGrpSpPr>
            <p:nvPr/>
          </p:nvGrpSpPr>
          <p:grpSpPr bwMode="auto">
            <a:xfrm>
              <a:off x="2777" y="886"/>
              <a:ext cx="101" cy="287"/>
              <a:chOff x="3416" y="977"/>
              <a:chExt cx="101" cy="287"/>
            </a:xfrm>
          </p:grpSpPr>
          <p:sp>
            <p:nvSpPr>
              <p:cNvPr id="180" name="Rectangle 46"/>
              <p:cNvSpPr>
                <a:spLocks noChangeArrowheads="1"/>
              </p:cNvSpPr>
              <p:nvPr/>
            </p:nvSpPr>
            <p:spPr bwMode="auto">
              <a:xfrm>
                <a:off x="3416" y="1005"/>
                <a:ext cx="9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I</a:t>
                </a:r>
              </a:p>
            </p:txBody>
          </p:sp>
          <p:sp>
            <p:nvSpPr>
              <p:cNvPr id="181" name="Oval 47"/>
              <p:cNvSpPr>
                <a:spLocks noChangeArrowheads="1"/>
              </p:cNvSpPr>
              <p:nvPr/>
            </p:nvSpPr>
            <p:spPr bwMode="auto">
              <a:xfrm>
                <a:off x="3469" y="97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708109"/>
              </p:ext>
            </p:extLst>
          </p:nvPr>
        </p:nvGraphicFramePr>
        <p:xfrm>
          <a:off x="3536082" y="3867894"/>
          <a:ext cx="1377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8" name="公式" r:id="rId7" imgW="787320" imgH="533160" progId="Equation.3">
                  <p:embed/>
                </p:oleObj>
              </mc:Choice>
              <mc:Fallback>
                <p:oleObj name="公式" r:id="rId7" imgW="787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082" y="3867894"/>
                        <a:ext cx="1377950" cy="933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Oval 24"/>
          <p:cNvSpPr>
            <a:spLocks noChangeArrowheads="1"/>
          </p:cNvSpPr>
          <p:nvPr/>
        </p:nvSpPr>
        <p:spPr bwMode="auto">
          <a:xfrm>
            <a:off x="6208213" y="2479709"/>
            <a:ext cx="57254" cy="571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" name="Oval 24"/>
          <p:cNvSpPr>
            <a:spLocks noChangeArrowheads="1"/>
          </p:cNvSpPr>
          <p:nvPr/>
        </p:nvSpPr>
        <p:spPr bwMode="auto">
          <a:xfrm>
            <a:off x="3650418" y="2310760"/>
            <a:ext cx="57254" cy="57150"/>
          </a:xfrm>
          <a:prstGeom prst="ellipse">
            <a:avLst/>
          </a:prstGeom>
          <a:solidFill>
            <a:srgbClr val="280FE3"/>
          </a:solidFill>
          <a:ln w="12700">
            <a:solidFill>
              <a:srgbClr val="280FE3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5" name="Oval 24"/>
          <p:cNvSpPr>
            <a:spLocks noChangeArrowheads="1"/>
          </p:cNvSpPr>
          <p:nvPr/>
        </p:nvSpPr>
        <p:spPr bwMode="auto">
          <a:xfrm>
            <a:off x="4072418" y="1323923"/>
            <a:ext cx="57254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6" name="Oval 24"/>
          <p:cNvSpPr>
            <a:spLocks noChangeArrowheads="1"/>
          </p:cNvSpPr>
          <p:nvPr/>
        </p:nvSpPr>
        <p:spPr bwMode="auto">
          <a:xfrm>
            <a:off x="3776535" y="1457272"/>
            <a:ext cx="57254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7" name="Oval 24"/>
          <p:cNvSpPr>
            <a:spLocks noChangeArrowheads="1"/>
          </p:cNvSpPr>
          <p:nvPr/>
        </p:nvSpPr>
        <p:spPr bwMode="auto">
          <a:xfrm>
            <a:off x="6468218" y="1497154"/>
            <a:ext cx="57254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6759525" y="1257247"/>
            <a:ext cx="57254" cy="5715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9" name="标题 125956"/>
          <p:cNvSpPr txBox="1">
            <a:spLocks/>
          </p:cNvSpPr>
          <p:nvPr/>
        </p:nvSpPr>
        <p:spPr bwMode="auto">
          <a:xfrm>
            <a:off x="768912" y="699542"/>
            <a:ext cx="1575259" cy="344710"/>
          </a:xfrm>
          <a:prstGeom prst="rect">
            <a:avLst/>
          </a:prstGeo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电阻元件</a:t>
            </a:r>
            <a:endParaRPr lang="zh-CN" altLang="en-US" sz="2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90" name="标题 125956"/>
          <p:cNvSpPr txBox="1">
            <a:spLocks/>
          </p:cNvSpPr>
          <p:nvPr/>
        </p:nvSpPr>
        <p:spPr bwMode="auto">
          <a:xfrm>
            <a:off x="3202716" y="703345"/>
            <a:ext cx="1575259" cy="344710"/>
          </a:xfrm>
          <a:prstGeom prst="rect">
            <a:avLst/>
          </a:prstGeo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zh-CN" altLang="en-US" sz="2800" noProof="1" smtClean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电感元件</a:t>
            </a:r>
            <a:endParaRPr lang="zh-CN" altLang="en-US" sz="2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91" name="标题 125956"/>
          <p:cNvSpPr txBox="1">
            <a:spLocks/>
          </p:cNvSpPr>
          <p:nvPr/>
        </p:nvSpPr>
        <p:spPr bwMode="auto">
          <a:xfrm>
            <a:off x="6000522" y="703345"/>
            <a:ext cx="1575259" cy="344710"/>
          </a:xfrm>
          <a:prstGeom prst="rect">
            <a:avLst/>
          </a:prstGeo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zh-CN" altLang="en-US" sz="2800" noProof="1" smtClean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电容元件</a:t>
            </a:r>
            <a:endParaRPr lang="zh-CN" altLang="en-US" sz="2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85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6" grpId="0" animBg="1"/>
      <p:bldP spid="156" grpId="0" animBg="1"/>
      <p:bldP spid="189" grpId="0" animBg="1"/>
      <p:bldP spid="190" grpId="0" animBg="1"/>
      <p:bldP spid="1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447856" cy="2114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适用于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一般正弦交流电路的分析计算，例如：</a:t>
            </a:r>
            <a:b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400" i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RL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串联电路，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阻抗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400" i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RC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串联电路，阻抗</a:t>
            </a:r>
            <a:r>
              <a:rPr lang="en-US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400" i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LC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串联电路，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阻抗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4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804949"/>
              </p:ext>
            </p:extLst>
          </p:nvPr>
        </p:nvGraphicFramePr>
        <p:xfrm>
          <a:off x="3491880" y="1419622"/>
          <a:ext cx="12001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9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对象 8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419622"/>
                        <a:ext cx="120013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19861"/>
              </p:ext>
            </p:extLst>
          </p:nvPr>
        </p:nvGraphicFramePr>
        <p:xfrm>
          <a:off x="5004048" y="1347614"/>
          <a:ext cx="20162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0" name="Equation" r:id="rId6" imgW="1332921" imgH="330057" progId="Equation.DSMT4">
                  <p:embed/>
                </p:oleObj>
              </mc:Choice>
              <mc:Fallback>
                <p:oleObj name="Equation" r:id="rId6" imgW="1332921" imgH="330057" progId="Equation.DSMT4">
                  <p:embed/>
                  <p:pic>
                    <p:nvPicPr>
                      <p:cNvPr id="0" name="对象 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347614"/>
                        <a:ext cx="201622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10240"/>
              </p:ext>
            </p:extLst>
          </p:nvPr>
        </p:nvGraphicFramePr>
        <p:xfrm>
          <a:off x="3563888" y="1995686"/>
          <a:ext cx="12207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1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95686"/>
                        <a:ext cx="12207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51669"/>
              </p:ext>
            </p:extLst>
          </p:nvPr>
        </p:nvGraphicFramePr>
        <p:xfrm>
          <a:off x="5076056" y="1923678"/>
          <a:ext cx="2016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2" name="Equation" r:id="rId10" imgW="1333440" imgH="330120" progId="Equation.DSMT4">
                  <p:embed/>
                </p:oleObj>
              </mc:Choice>
              <mc:Fallback>
                <p:oleObj name="Equation" r:id="rId10" imgW="1333440" imgH="33012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23678"/>
                        <a:ext cx="20161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11630"/>
              </p:ext>
            </p:extLst>
          </p:nvPr>
        </p:nvGraphicFramePr>
        <p:xfrm>
          <a:off x="3491880" y="2499742"/>
          <a:ext cx="16002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3" name="Equation" r:id="rId12" imgW="1015920" imgH="253800" progId="Equation.DSMT4">
                  <p:embed/>
                </p:oleObj>
              </mc:Choice>
              <mc:Fallback>
                <p:oleObj name="Equation" r:id="rId12" imgW="1015920" imgH="2538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99742"/>
                        <a:ext cx="16002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13471"/>
              </p:ext>
            </p:extLst>
          </p:nvPr>
        </p:nvGraphicFramePr>
        <p:xfrm>
          <a:off x="5220072" y="2427734"/>
          <a:ext cx="23217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4" name="Equation" r:id="rId14" imgW="1446544" imgH="317225" progId="Equation.DSMT4">
                  <p:embed/>
                </p:oleObj>
              </mc:Choice>
              <mc:Fallback>
                <p:oleObj name="Equation" r:id="rId14" imgW="1446544" imgH="317225" progId="Equation.DSMT4">
                  <p:embed/>
                  <p:pic>
                    <p:nvPicPr>
                      <p:cNvPr id="0" name="对象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427734"/>
                        <a:ext cx="232171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21090"/>
              </p:ext>
            </p:extLst>
          </p:nvPr>
        </p:nvGraphicFramePr>
        <p:xfrm>
          <a:off x="1115616" y="195486"/>
          <a:ext cx="398444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5" name="Equation" r:id="rId16" imgW="2360151" imgH="253780" progId="Equation.DSMT4">
                  <p:embed/>
                </p:oleObj>
              </mc:Choice>
              <mc:Fallback>
                <p:oleObj name="Equation" r:id="rId16" imgW="2360151" imgH="253780" progId="Equation.DSMT4">
                  <p:embed/>
                  <p:pic>
                    <p:nvPicPr>
                      <p:cNvPr id="0" name="对象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5486"/>
                        <a:ext cx="3984443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88910"/>
              </p:ext>
            </p:extLst>
          </p:nvPr>
        </p:nvGraphicFramePr>
        <p:xfrm>
          <a:off x="5364088" y="123478"/>
          <a:ext cx="19915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6" name="Equation" r:id="rId18" imgW="1155199" imgH="330057" progId="Equation.DSMT4">
                  <p:embed/>
                </p:oleObj>
              </mc:Choice>
              <mc:Fallback>
                <p:oleObj name="Equation" r:id="rId18" imgW="1155199" imgH="330057" progId="Equation.DSMT4">
                  <p:embed/>
                  <p:pic>
                    <p:nvPicPr>
                      <p:cNvPr id="0" name="对象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23478"/>
                        <a:ext cx="199153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0" name="组合 159"/>
          <p:cNvGrpSpPr>
            <a:grpSpLocks/>
          </p:cNvGrpSpPr>
          <p:nvPr/>
        </p:nvGrpSpPr>
        <p:grpSpPr bwMode="auto">
          <a:xfrm>
            <a:off x="2158771" y="3104353"/>
            <a:ext cx="4392488" cy="2035175"/>
            <a:chOff x="3517" y="10565"/>
            <a:chExt cx="4988" cy="3523"/>
          </a:xfrm>
        </p:grpSpPr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3517" y="10565"/>
            <a:ext cx="4988" cy="2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67" name="Visio" r:id="rId20" imgW="3170035" imgH="1801254" progId="Visio.Drawing.11">
                    <p:embed/>
                  </p:oleObj>
                </mc:Choice>
                <mc:Fallback>
                  <p:oleObj name="Visio" r:id="rId20" imgW="3170035" imgH="1801254" progId="Visio.Drawing.11">
                    <p:embed/>
                    <p:pic>
                      <p:nvPicPr>
                        <p:cNvPr id="0" name="对象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7" y="10565"/>
                          <a:ext cx="4988" cy="2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161"/>
            <p:cNvSpPr txBox="1">
              <a:spLocks noChangeArrowheads="1"/>
            </p:cNvSpPr>
            <p:nvPr/>
          </p:nvSpPr>
          <p:spPr bwMode="auto">
            <a:xfrm>
              <a:off x="3941" y="13399"/>
              <a:ext cx="4066" cy="6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图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3-36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  </a:t>
              </a:r>
              <a:r>
                <a:rPr kumimoji="0" lang="zh-CN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一般的交流电路                          </a:t>
              </a:r>
              <a:endParaRPr kumimoji="0" lang="zh-CN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）</a:t>
              </a:r>
              <a:r>
                <a:rPr kumimoji="0" lang="en-US" altLang="zh-CN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RL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串联电路；（</a:t>
              </a:r>
              <a:r>
                <a:rPr kumimoji="0" lang="en-US" altLang="zh-CN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）</a:t>
              </a:r>
              <a:r>
                <a:rPr kumimoji="0" lang="en-US" altLang="zh-CN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RC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串联电路；（</a:t>
              </a:r>
              <a:r>
                <a:rPr kumimoji="0" lang="en-US" altLang="zh-CN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）</a:t>
              </a:r>
              <a:r>
                <a:rPr kumimoji="0" lang="en-US" altLang="zh-CN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LC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串联电路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51519" y="20122"/>
            <a:ext cx="864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注：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72838353"/>
      </p:ext>
    </p:extLst>
  </p:cSld>
  <p:clrMapOvr>
    <a:masterClrMapping/>
  </p:clrMapOvr>
  <p:transition>
    <p:random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3568" y="123478"/>
            <a:ext cx="423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二、</a:t>
            </a:r>
            <a:r>
              <a:rPr lang="en-US" altLang="zh-CN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RLC</a:t>
            </a:r>
            <a:r>
              <a:rPr lang="zh-CN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串联电路</a:t>
            </a:r>
            <a:r>
              <a:rPr lang="zh-CN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的功率</a:t>
            </a: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539552" y="742811"/>
            <a:ext cx="8134350" cy="15301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在 </a:t>
            </a:r>
            <a:r>
              <a:rPr lang="en-US" altLang="zh-CN" b="1" i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RLC 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串联电路中，只有耗能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元件 </a:t>
            </a:r>
            <a:r>
              <a:rPr lang="en-US" altLang="zh-CN" b="1" i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 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产生</a:t>
            </a:r>
            <a:r>
              <a:rPr lang="zh-CN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有功功率</a:t>
            </a:r>
            <a:r>
              <a:rPr lang="en-US" altLang="zh-CN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P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；储能元件 </a:t>
            </a:r>
            <a:r>
              <a:rPr lang="en-US" altLang="zh-CN" b="1" i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1" i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en-US" altLang="zh-CN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不消耗能量，但存在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能量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交换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，交换的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规模用</a:t>
            </a:r>
            <a:r>
              <a:rPr lang="zh-CN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无功功率</a:t>
            </a:r>
            <a:r>
              <a:rPr lang="en-US" altLang="zh-CN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Q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来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表征。 </a:t>
            </a:r>
            <a:endParaRPr lang="zh-CN" altLang="en-US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868492" y="2955098"/>
            <a:ext cx="2276570" cy="1461216"/>
            <a:chOff x="650" y="3151"/>
            <a:chExt cx="1250" cy="701"/>
          </a:xfrm>
        </p:grpSpPr>
        <p:grpSp>
          <p:nvGrpSpPr>
            <p:cNvPr id="27" name="Group 80"/>
            <p:cNvGrpSpPr>
              <a:grpSpLocks/>
            </p:cNvGrpSpPr>
            <p:nvPr/>
          </p:nvGrpSpPr>
          <p:grpSpPr bwMode="auto">
            <a:xfrm>
              <a:off x="650" y="3151"/>
              <a:ext cx="916" cy="511"/>
              <a:chOff x="650" y="3151"/>
              <a:chExt cx="916" cy="511"/>
            </a:xfrm>
          </p:grpSpPr>
          <p:sp>
            <p:nvSpPr>
              <p:cNvPr id="40" name="Line 60"/>
              <p:cNvSpPr>
                <a:spLocks noChangeShapeType="1"/>
              </p:cNvSpPr>
              <p:nvPr/>
            </p:nvSpPr>
            <p:spPr bwMode="auto">
              <a:xfrm flipV="1">
                <a:off x="650" y="3151"/>
                <a:ext cx="916" cy="51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2" name="Text Box 62"/>
              <p:cNvSpPr txBox="1">
                <a:spLocks noChangeArrowheads="1"/>
              </p:cNvSpPr>
              <p:nvPr/>
            </p:nvSpPr>
            <p:spPr bwMode="auto">
              <a:xfrm>
                <a:off x="999" y="3191"/>
                <a:ext cx="28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</a:p>
            </p:txBody>
          </p:sp>
        </p:grpSp>
        <p:grpSp>
          <p:nvGrpSpPr>
            <p:cNvPr id="28" name="Group 79"/>
            <p:cNvGrpSpPr>
              <a:grpSpLocks/>
            </p:cNvGrpSpPr>
            <p:nvPr/>
          </p:nvGrpSpPr>
          <p:grpSpPr bwMode="auto">
            <a:xfrm>
              <a:off x="658" y="3631"/>
              <a:ext cx="911" cy="221"/>
              <a:chOff x="658" y="3631"/>
              <a:chExt cx="911" cy="221"/>
            </a:xfrm>
          </p:grpSpPr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 flipV="1">
                <a:off x="658" y="3655"/>
                <a:ext cx="911" cy="1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38" name="Text Box 67"/>
              <p:cNvSpPr txBox="1">
                <a:spLocks noChangeArrowheads="1"/>
              </p:cNvSpPr>
              <p:nvPr/>
            </p:nvSpPr>
            <p:spPr bwMode="auto">
              <a:xfrm>
                <a:off x="1088" y="3631"/>
                <a:ext cx="36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R</a:t>
                </a:r>
                <a:endPara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9" name="Group 78"/>
            <p:cNvGrpSpPr>
              <a:grpSpLocks/>
            </p:cNvGrpSpPr>
            <p:nvPr/>
          </p:nvGrpSpPr>
          <p:grpSpPr bwMode="auto">
            <a:xfrm>
              <a:off x="1559" y="3167"/>
              <a:ext cx="341" cy="489"/>
              <a:chOff x="1559" y="3167"/>
              <a:chExt cx="341" cy="489"/>
            </a:xfrm>
          </p:grpSpPr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 flipV="1">
                <a:off x="1559" y="3167"/>
                <a:ext cx="0" cy="489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34" name="Text Box 71"/>
              <p:cNvSpPr txBox="1">
                <a:spLocks noChangeArrowheads="1"/>
              </p:cNvSpPr>
              <p:nvPr/>
            </p:nvSpPr>
            <p:spPr bwMode="auto">
              <a:xfrm>
                <a:off x="1561" y="3264"/>
                <a:ext cx="33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X</a:t>
                </a:r>
                <a:endParaRPr lang="en-US" altLang="zh-CN" sz="2400" b="1" i="1" dirty="0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30" name="Object 74"/>
            <p:cNvGraphicFramePr>
              <a:graphicFrameLocks noChangeAspect="1"/>
            </p:cNvGraphicFramePr>
            <p:nvPr/>
          </p:nvGraphicFramePr>
          <p:xfrm>
            <a:off x="973" y="3449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5" name="公式" r:id="rId3" imgW="126720" imgH="152280" progId="Equation.3">
                    <p:embed/>
                  </p:oleObj>
                </mc:Choice>
                <mc:Fallback>
                  <p:oleObj name="公式" r:id="rId3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449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Arc 77"/>
            <p:cNvSpPr>
              <a:spLocks/>
            </p:cNvSpPr>
            <p:nvPr/>
          </p:nvSpPr>
          <p:spPr bwMode="auto">
            <a:xfrm>
              <a:off x="881" y="3522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491880" y="2819713"/>
            <a:ext cx="3538534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有功功率：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altLang="zh-CN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altLang="zh-CN" sz="20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φ </a:t>
            </a:r>
            <a:r>
              <a:rPr lang="zh-CN" altLang="en-US" sz="2000" b="1" dirty="0" smtClean="0">
                <a:solidFill>
                  <a:srgbClr val="003300"/>
                </a:solidFill>
              </a:rPr>
              <a:t>；</a:t>
            </a:r>
            <a:endParaRPr lang="zh-CN" altLang="en-US" sz="2000" b="1" dirty="0">
              <a:solidFill>
                <a:srgbClr val="003300"/>
              </a:solidFill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491880" y="3805560"/>
            <a:ext cx="4972541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</a:t>
            </a:r>
            <a:r>
              <a:rPr lang="zh-CN" altLang="en-US" sz="24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功功率：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Uisin</a:t>
            </a:r>
            <a:r>
              <a:rPr lang="el-GR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φ</a:t>
            </a:r>
            <a:endParaRPr lang="en-US" altLang="zh-CN" sz="2000" b="1" dirty="0" smtClean="0">
              <a:solidFill>
                <a:srgbClr val="8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                       =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-Q</a:t>
            </a:r>
            <a:r>
              <a:rPr lang="en-US" altLang="zh-CN" sz="20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</a:t>
            </a:r>
            <a:r>
              <a:rPr lang="el-GR" altLang="zh-CN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rgbClr val="003300"/>
                </a:solidFill>
              </a:rPr>
              <a:t>；</a:t>
            </a:r>
            <a:endParaRPr lang="zh-CN" altLang="en-US" sz="2000" b="1" dirty="0">
              <a:solidFill>
                <a:srgbClr val="0033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89918" y="4524121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CC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电压三角形</a:t>
            </a:r>
            <a:endParaRPr lang="zh-CN" altLang="en-US" b="1" dirty="0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7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755576" y="123478"/>
            <a:ext cx="8134350" cy="15301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通常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设备或电路</a:t>
            </a:r>
            <a:r>
              <a:rPr lang="zh-CN" altLang="en-US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额定电压和额定电流的乘积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表征设备的容量或电路</a:t>
            </a:r>
            <a:r>
              <a:rPr lang="zh-CN" altLang="en-US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提供的总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功率，称作</a:t>
            </a:r>
            <a:r>
              <a:rPr lang="zh-CN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视在功率</a:t>
            </a:r>
            <a:r>
              <a:rPr lang="en-US" altLang="zh-CN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S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，其单位为伏安（</a:t>
            </a:r>
            <a:r>
              <a:rPr lang="en-US" altLang="zh-CN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V.A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），工程上也常用千伏安（</a:t>
            </a:r>
            <a:r>
              <a:rPr lang="en-US" altLang="zh-CN" b="1" dirty="0" err="1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kV.A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）。</a:t>
            </a:r>
            <a:endParaRPr lang="zh-CN" altLang="en-US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060032" y="1851670"/>
            <a:ext cx="3221833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视在</a:t>
            </a:r>
            <a:r>
              <a:rPr lang="zh-CN" altLang="en-US" sz="28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功率：</a:t>
            </a:r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UI</a:t>
            </a:r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l-GR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00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214564" y="2571750"/>
            <a:ext cx="6912768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视在功率、有功功率和无功功率三者之间的关系：</a:t>
            </a:r>
            <a:endParaRPr lang="en-US" altLang="zh-CN" sz="2400" b="1" dirty="0" smtClean="0">
              <a:solidFill>
                <a:srgbClr val="00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62582"/>
              </p:ext>
            </p:extLst>
          </p:nvPr>
        </p:nvGraphicFramePr>
        <p:xfrm>
          <a:off x="2495667" y="3545540"/>
          <a:ext cx="1934258" cy="60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9" name="Equation" r:id="rId3" imgW="888840" imgH="279360" progId="Equation.DSMT4">
                  <p:embed/>
                </p:oleObj>
              </mc:Choice>
              <mc:Fallback>
                <p:oleObj name="Equation" r:id="rId3" imgW="888840" imgH="27936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67" y="3545540"/>
                        <a:ext cx="1934258" cy="609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5611740" y="3462560"/>
            <a:ext cx="2713038" cy="1223965"/>
            <a:chOff x="2651" y="934"/>
            <a:chExt cx="1709" cy="1028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>
              <a:off x="2651" y="943"/>
              <a:ext cx="996" cy="64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3647" y="943"/>
              <a:ext cx="0" cy="64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659" y="1583"/>
              <a:ext cx="979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2945" y="934"/>
              <a:ext cx="2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C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634" y="1130"/>
              <a:ext cx="7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Times New Roman" pitchFamily="18" charset="0"/>
                </a:rPr>
                <a:t>Q=Q</a:t>
              </a:r>
              <a:r>
                <a:rPr lang="en-US" altLang="zh-CN" sz="2400" b="1" baseline="-2500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Times New Roman" pitchFamily="18" charset="0"/>
                </a:rPr>
                <a:t>L</a:t>
              </a:r>
              <a:endParaRPr lang="el-GR" altLang="zh-CN" sz="2400" b="1" baseline="-25000">
                <a:solidFill>
                  <a:srgbClr val="CC0099"/>
                </a:solidFill>
                <a:ea typeface="隶书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918" y="1136"/>
              <a:ext cx="2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－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4080" y="1130"/>
              <a:ext cx="2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Q</a:t>
              </a:r>
              <a:r>
                <a:rPr lang="en-US" altLang="zh-CN" sz="2400" b="1" baseline="-25000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  <a:endParaRPr lang="zh-CN" altLang="en-US" sz="2400" b="1" baseline="-250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3148" y="1574"/>
              <a:ext cx="21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P</a:t>
              </a:r>
            </a:p>
          </p:txBody>
        </p:sp>
        <p:graphicFrame>
          <p:nvGraphicFramePr>
            <p:cNvPr id="5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762831"/>
                </p:ext>
              </p:extLst>
            </p:nvPr>
          </p:nvGraphicFramePr>
          <p:xfrm>
            <a:off x="3020" y="1354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0" name="公式" r:id="rId5" imgW="126720" imgH="152280" progId="Equation.3">
                    <p:embed/>
                  </p:oleObj>
                </mc:Choice>
                <mc:Fallback>
                  <p:oleObj name="公式" r:id="rId5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0" y="1354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Arc 20"/>
            <p:cNvSpPr>
              <a:spLocks/>
            </p:cNvSpPr>
            <p:nvPr/>
          </p:nvSpPr>
          <p:spPr bwMode="auto">
            <a:xfrm>
              <a:off x="2874" y="1457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5897168" y="4654019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CC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功率三角形</a:t>
            </a:r>
            <a:endParaRPr lang="zh-CN" altLang="en-US" b="1" dirty="0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355976" y="3219822"/>
            <a:ext cx="1957455" cy="393082"/>
            <a:chOff x="1677" y="3300"/>
            <a:chExt cx="1199" cy="62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908" y="3300"/>
              <a:ext cx="780" cy="624"/>
            </a:xfrm>
            <a:prstGeom prst="wedgeRoundRectCallout">
              <a:avLst>
                <a:gd name="adj1" fmla="val 60013"/>
                <a:gd name="adj2" fmla="val 150024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677" y="3308"/>
              <a:ext cx="1199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功率因数角</a:t>
              </a:r>
              <a:endPara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7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87314" y="109381"/>
            <a:ext cx="1965325" cy="997744"/>
            <a:chOff x="658" y="1262"/>
            <a:chExt cx="1238" cy="838"/>
          </a:xfrm>
        </p:grpSpPr>
        <p:sp>
          <p:nvSpPr>
            <p:cNvPr id="105476" name="Rectangle 4"/>
            <p:cNvSpPr>
              <a:spLocks noChangeArrowheads="1"/>
            </p:cNvSpPr>
            <p:nvPr/>
          </p:nvSpPr>
          <p:spPr bwMode="auto">
            <a:xfrm>
              <a:off x="658" y="1262"/>
              <a:ext cx="1114" cy="82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5477" name="Object 5"/>
            <p:cNvGraphicFramePr>
              <a:graphicFrameLocks/>
            </p:cNvGraphicFramePr>
            <p:nvPr/>
          </p:nvGraphicFramePr>
          <p:xfrm>
            <a:off x="767" y="1571"/>
            <a:ext cx="855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57" name="剪辑" r:id="rId3" imgW="3660480" imgH="3203280" progId="MS_ClipArt_Gallery.2">
                    <p:embed/>
                  </p:oleObj>
                </mc:Choice>
                <mc:Fallback>
                  <p:oleObj name="剪辑" r:id="rId3" imgW="3660480" imgH="32032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1571"/>
                          <a:ext cx="855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713" y="1316"/>
              <a:ext cx="118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zh-CN" altLang="en-US" b="1">
                  <a:solidFill>
                    <a:srgbClr val="FF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问题与讨论</a:t>
              </a:r>
            </a:p>
          </p:txBody>
        </p:sp>
      </p:grp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1942467" y="267494"/>
            <a:ext cx="2232248" cy="1404591"/>
          </a:xfrm>
          <a:prstGeom prst="cloudCallout">
            <a:avLst>
              <a:gd name="adj1" fmla="val 43281"/>
              <a:gd name="adj2" fmla="val 8873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003300"/>
                </a:solidFill>
              </a:rPr>
              <a:t>交流电路中</a:t>
            </a:r>
            <a:r>
              <a:rPr lang="zh-CN" altLang="en-US" b="1" dirty="0" smtClean="0">
                <a:solidFill>
                  <a:srgbClr val="003300"/>
                </a:solidFill>
              </a:rPr>
              <a:t>的三种</a:t>
            </a:r>
            <a:r>
              <a:rPr lang="zh-CN" altLang="en-US" b="1" dirty="0">
                <a:solidFill>
                  <a:srgbClr val="003300"/>
                </a:solidFill>
              </a:rPr>
              <a:t>功率，单位上有什么不同？</a:t>
            </a:r>
          </a:p>
        </p:txBody>
      </p:sp>
      <p:pic>
        <p:nvPicPr>
          <p:cNvPr id="105480" name="Picture 8" descr="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18" y="2211710"/>
            <a:ext cx="5334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67544" y="2576892"/>
            <a:ext cx="338437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algn="ctr">
            <a:pattFill prst="horzBrick">
              <a:fgClr>
                <a:srgbClr val="66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339933"/>
                </a:solidFill>
              </a:rPr>
              <a:t>   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有功功率</a:t>
            </a:r>
            <a:r>
              <a:rPr lang="en-US" altLang="zh-CN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的单位是</a:t>
            </a: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瓦特</a:t>
            </a:r>
            <a:r>
              <a:rPr lang="en-US" altLang="zh-CN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【W】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；无功功率</a:t>
            </a:r>
            <a:r>
              <a:rPr lang="en-US" altLang="zh-CN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Q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的单位是</a:t>
            </a: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乏</a:t>
            </a:r>
            <a:r>
              <a:rPr lang="zh-CN" altLang="en-US" sz="24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尔</a:t>
            </a:r>
            <a:r>
              <a:rPr lang="en-US" altLang="zh-CN" sz="2400" b="1" dirty="0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【</a:t>
            </a:r>
            <a:r>
              <a:rPr lang="en-US" altLang="zh-CN" sz="2400" b="1" dirty="0" err="1" smtClean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var</a:t>
            </a:r>
            <a:r>
              <a:rPr lang="en-US" altLang="zh-CN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】</a:t>
            </a:r>
            <a:r>
              <a:rPr lang="zh-CN" altLang="en-US" sz="2400" b="1" dirty="0">
                <a:solidFill>
                  <a:srgbClr val="3399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；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视在功率</a:t>
            </a:r>
            <a:r>
              <a:rPr lang="en-US" altLang="zh-CN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S</a:t>
            </a:r>
            <a:r>
              <a:rPr lang="zh-CN" altLang="en-US" sz="2400" b="1" dirty="0">
                <a:solidFill>
                  <a:srgbClr val="008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的单位是</a:t>
            </a: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伏安</a:t>
            </a:r>
            <a:r>
              <a:rPr lang="en-US" altLang="zh-CN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【VA】</a:t>
            </a: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5580112" y="599324"/>
            <a:ext cx="2808312" cy="1477506"/>
          </a:xfrm>
          <a:prstGeom prst="cloudCallout">
            <a:avLst>
              <a:gd name="adj1" fmla="val -80130"/>
              <a:gd name="adj2" fmla="val 62841"/>
            </a:avLst>
          </a:prstGeom>
          <a:solidFill>
            <a:srgbClr val="FFCCFF"/>
          </a:solidFill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663300"/>
                </a:solidFill>
              </a:rPr>
              <a:t>有功功率、无功功率和视在功率及三者之间的数量关系如何？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62306" y="2588421"/>
            <a:ext cx="3341688" cy="4000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3300"/>
                </a:solidFill>
              </a:rPr>
              <a:t>有功功率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                                    </a:t>
            </a:r>
            <a:r>
              <a:rPr lang="zh-CN" altLang="en-US" sz="2000" b="1" dirty="0" smtClean="0">
                <a:solidFill>
                  <a:srgbClr val="003300"/>
                </a:solidFill>
              </a:rPr>
              <a:t>；</a:t>
            </a:r>
            <a:endParaRPr lang="zh-CN" altLang="en-US" sz="2000" b="1" dirty="0">
              <a:solidFill>
                <a:srgbClr val="003300"/>
              </a:solidFill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883878" y="3219822"/>
            <a:ext cx="3341687" cy="4000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3300"/>
                </a:solidFill>
              </a:rPr>
              <a:t>无功功率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                                    </a:t>
            </a:r>
            <a:r>
              <a:rPr lang="zh-CN" altLang="en-US" sz="2000" b="1" dirty="0" smtClean="0">
                <a:solidFill>
                  <a:srgbClr val="003300"/>
                </a:solidFill>
              </a:rPr>
              <a:t>；</a:t>
            </a:r>
            <a:endParaRPr lang="zh-CN" altLang="en-US" sz="2000" b="1" dirty="0">
              <a:solidFill>
                <a:srgbClr val="003300"/>
              </a:solidFill>
            </a:endParaRP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4883777" y="3867894"/>
            <a:ext cx="3341688" cy="4000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3300"/>
                </a:solidFill>
              </a:rPr>
              <a:t>视在功率</a:t>
            </a:r>
            <a:r>
              <a:rPr lang="en-US" altLang="zh-CN" sz="2000" b="1" i="1" dirty="0" smtClean="0">
                <a:solidFill>
                  <a:srgbClr val="800000"/>
                </a:solidFill>
              </a:rPr>
              <a:t>                                    </a:t>
            </a:r>
            <a:r>
              <a:rPr lang="zh-CN" altLang="en-US" sz="2000" b="1" dirty="0" smtClean="0">
                <a:solidFill>
                  <a:srgbClr val="003300"/>
                </a:solidFill>
              </a:rPr>
              <a:t>。</a:t>
            </a:r>
            <a:endParaRPr lang="zh-CN" altLang="en-US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417"/>
              </p:ext>
            </p:extLst>
          </p:nvPr>
        </p:nvGraphicFramePr>
        <p:xfrm>
          <a:off x="6084168" y="2631726"/>
          <a:ext cx="1893560" cy="36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8"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68" y="2631726"/>
                        <a:ext cx="1893560" cy="362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42063"/>
              </p:ext>
            </p:extLst>
          </p:nvPr>
        </p:nvGraphicFramePr>
        <p:xfrm>
          <a:off x="6084168" y="3237571"/>
          <a:ext cx="1872208" cy="35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9" name="Equation" r:id="rId8" imgW="1206360" imgH="228600" progId="Equation.DSMT4">
                  <p:embed/>
                </p:oleObj>
              </mc:Choice>
              <mc:Fallback>
                <p:oleObj name="Equation" r:id="rId8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4168" y="3237571"/>
                        <a:ext cx="1872208" cy="35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78894"/>
              </p:ext>
            </p:extLst>
          </p:nvPr>
        </p:nvGraphicFramePr>
        <p:xfrm>
          <a:off x="6022792" y="3822629"/>
          <a:ext cx="1922952" cy="44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0" name="Equation" r:id="rId10" imgW="1206360" imgH="279360" progId="Equation.DSMT4">
                  <p:embed/>
                </p:oleObj>
              </mc:Choice>
              <mc:Fallback>
                <p:oleObj name="Equation" r:id="rId10" imgW="1206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2792" y="3822629"/>
                        <a:ext cx="1922952" cy="44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3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1" grpId="0" animBg="1"/>
      <p:bldP spid="105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2890028" y="938888"/>
            <a:ext cx="3308775" cy="824389"/>
            <a:chOff x="267" y="1993"/>
            <a:chExt cx="1957" cy="946"/>
          </a:xfrm>
        </p:grpSpPr>
        <p:sp>
          <p:nvSpPr>
            <p:cNvPr id="104453" name="Oval 5"/>
            <p:cNvSpPr>
              <a:spLocks noChangeArrowheads="1"/>
            </p:cNvSpPr>
            <p:nvPr/>
          </p:nvSpPr>
          <p:spPr bwMode="auto">
            <a:xfrm>
              <a:off x="267" y="1993"/>
              <a:ext cx="1957" cy="946"/>
            </a:xfrm>
            <a:prstGeom prst="ellipse">
              <a:avLst/>
            </a:prstGeom>
            <a:solidFill>
              <a:srgbClr val="FFCCFF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394" y="2094"/>
              <a:ext cx="1745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把</a:t>
              </a:r>
              <a:r>
                <a:rPr lang="zh-CN" altLang="en-US" sz="2000" b="1" dirty="0" smtClean="0">
                  <a:solidFill>
                    <a:srgbClr val="CC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功率三角形</a:t>
              </a:r>
              <a:r>
                <a:rPr lang="zh-CN" altLang="en-US" sz="2000" b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三</a:t>
              </a:r>
              <a:r>
                <a:rPr lang="zh-CN" altLang="en-US" sz="2000" b="1" dirty="0" smtClean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边同除</a:t>
              </a:r>
              <a:r>
                <a:rPr lang="zh-CN" altLang="en-US" sz="2000" b="1" dirty="0" smtClean="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以电流</a:t>
              </a:r>
              <a:r>
                <a:rPr lang="zh-CN" altLang="en-US" sz="2000" b="1" dirty="0" smtClean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，可电压三角形</a:t>
              </a:r>
              <a:r>
                <a:rPr lang="zh-CN" altLang="en-US" sz="2000" b="1" dirty="0" smtClean="0">
                  <a:solidFill>
                    <a:srgbClr val="66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endParaRPr lang="zh-CN" altLang="en-US" sz="2000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4470" name="Text Box 22" descr="小网格"/>
          <p:cNvSpPr txBox="1">
            <a:spLocks noChangeArrowheads="1"/>
          </p:cNvSpPr>
          <p:nvPr/>
        </p:nvSpPr>
        <p:spPr bwMode="auto">
          <a:xfrm>
            <a:off x="1103425" y="3507854"/>
            <a:ext cx="7112000" cy="707886"/>
          </a:xfrm>
          <a:prstGeom prst="rect">
            <a:avLst/>
          </a:prstGeom>
          <a:pattFill prst="smGrid">
            <a:fgClr>
              <a:srgbClr val="CCFF99"/>
            </a:fgClr>
            <a:bgClr>
              <a:schemeClr val="bg1"/>
            </a:bgClr>
          </a:pattFill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功率</a:t>
            </a:r>
            <a:r>
              <a:rPr lang="zh-CN" altLang="en-US" sz="20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三角形和阻抗三角形一样，都不是相量图，但它们给出了各功率、各阻抗之间的</a:t>
            </a:r>
            <a:r>
              <a:rPr lang="zh-CN" alt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数量关系</a:t>
            </a:r>
            <a:r>
              <a:rPr lang="zh-CN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3" name="右箭头 2"/>
          <p:cNvSpPr/>
          <p:nvPr/>
        </p:nvSpPr>
        <p:spPr>
          <a:xfrm>
            <a:off x="4112422" y="1999283"/>
            <a:ext cx="658269" cy="148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980580" y="1595593"/>
            <a:ext cx="2713038" cy="1223965"/>
            <a:chOff x="2651" y="934"/>
            <a:chExt cx="1709" cy="1028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>
              <a:off x="2651" y="943"/>
              <a:ext cx="996" cy="64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3647" y="943"/>
              <a:ext cx="0" cy="64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659" y="1583"/>
              <a:ext cx="979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2945" y="934"/>
              <a:ext cx="2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C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634" y="1130"/>
              <a:ext cx="7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Times New Roman" pitchFamily="18" charset="0"/>
                </a:rPr>
                <a:t>Q=Q</a:t>
              </a:r>
              <a:r>
                <a:rPr lang="en-US" altLang="zh-CN" sz="2400" b="1" baseline="-2500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Times New Roman" pitchFamily="18" charset="0"/>
                </a:rPr>
                <a:t>L</a:t>
              </a:r>
              <a:endParaRPr lang="el-GR" altLang="zh-CN" sz="2400" b="1" baseline="-25000">
                <a:solidFill>
                  <a:srgbClr val="CC0099"/>
                </a:solidFill>
                <a:ea typeface="隶书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918" y="1136"/>
              <a:ext cx="2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－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4080" y="1130"/>
              <a:ext cx="28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Q</a:t>
              </a:r>
              <a:r>
                <a:rPr lang="en-US" altLang="zh-CN" sz="2400" b="1" baseline="-25000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  <a:endParaRPr lang="zh-CN" altLang="en-US" sz="2400" b="1" baseline="-250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3148" y="1574"/>
              <a:ext cx="21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P</a:t>
              </a:r>
            </a:p>
          </p:txBody>
        </p:sp>
        <p:graphicFrame>
          <p:nvGraphicFramePr>
            <p:cNvPr id="51" name="Object 19"/>
            <p:cNvGraphicFramePr>
              <a:graphicFrameLocks noChangeAspect="1"/>
            </p:cNvGraphicFramePr>
            <p:nvPr/>
          </p:nvGraphicFramePr>
          <p:xfrm>
            <a:off x="2957" y="1357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26" name="公式" r:id="rId3" imgW="126720" imgH="152280" progId="Equation.3">
                    <p:embed/>
                  </p:oleObj>
                </mc:Choice>
                <mc:Fallback>
                  <p:oleObj name="公式" r:id="rId3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" y="1357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Arc 20"/>
            <p:cNvSpPr>
              <a:spLocks/>
            </p:cNvSpPr>
            <p:nvPr/>
          </p:nvSpPr>
          <p:spPr bwMode="auto">
            <a:xfrm>
              <a:off x="2874" y="1457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3" name="Group 83"/>
          <p:cNvGrpSpPr>
            <a:grpSpLocks/>
          </p:cNvGrpSpPr>
          <p:nvPr/>
        </p:nvGrpSpPr>
        <p:grpSpPr bwMode="auto">
          <a:xfrm>
            <a:off x="5136523" y="1374771"/>
            <a:ext cx="2276570" cy="1461216"/>
            <a:chOff x="650" y="3151"/>
            <a:chExt cx="1250" cy="701"/>
          </a:xfrm>
        </p:grpSpPr>
        <p:grpSp>
          <p:nvGrpSpPr>
            <p:cNvPr id="54" name="Group 80"/>
            <p:cNvGrpSpPr>
              <a:grpSpLocks/>
            </p:cNvGrpSpPr>
            <p:nvPr/>
          </p:nvGrpSpPr>
          <p:grpSpPr bwMode="auto">
            <a:xfrm>
              <a:off x="650" y="3151"/>
              <a:ext cx="916" cy="511"/>
              <a:chOff x="650" y="3151"/>
              <a:chExt cx="916" cy="511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650" y="3151"/>
                <a:ext cx="916" cy="51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999" y="3191"/>
                <a:ext cx="28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</a:p>
            </p:txBody>
          </p:sp>
        </p:grpSp>
        <p:grpSp>
          <p:nvGrpSpPr>
            <p:cNvPr id="55" name="Group 79"/>
            <p:cNvGrpSpPr>
              <a:grpSpLocks/>
            </p:cNvGrpSpPr>
            <p:nvPr/>
          </p:nvGrpSpPr>
          <p:grpSpPr bwMode="auto">
            <a:xfrm>
              <a:off x="658" y="3631"/>
              <a:ext cx="911" cy="221"/>
              <a:chOff x="658" y="3631"/>
              <a:chExt cx="911" cy="221"/>
            </a:xfrm>
          </p:grpSpPr>
          <p:sp>
            <p:nvSpPr>
              <p:cNvPr id="61" name="Line 65"/>
              <p:cNvSpPr>
                <a:spLocks noChangeShapeType="1"/>
              </p:cNvSpPr>
              <p:nvPr/>
            </p:nvSpPr>
            <p:spPr bwMode="auto">
              <a:xfrm flipV="1">
                <a:off x="658" y="3655"/>
                <a:ext cx="911" cy="1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2" name="Text Box 67"/>
              <p:cNvSpPr txBox="1">
                <a:spLocks noChangeArrowheads="1"/>
              </p:cNvSpPr>
              <p:nvPr/>
            </p:nvSpPr>
            <p:spPr bwMode="auto">
              <a:xfrm>
                <a:off x="1088" y="3631"/>
                <a:ext cx="367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R</a:t>
                </a:r>
                <a:endPara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56" name="Group 78"/>
            <p:cNvGrpSpPr>
              <a:grpSpLocks/>
            </p:cNvGrpSpPr>
            <p:nvPr/>
          </p:nvGrpSpPr>
          <p:grpSpPr bwMode="auto">
            <a:xfrm>
              <a:off x="1559" y="3167"/>
              <a:ext cx="341" cy="489"/>
              <a:chOff x="1559" y="3167"/>
              <a:chExt cx="341" cy="489"/>
            </a:xfrm>
          </p:grpSpPr>
          <p:sp>
            <p:nvSpPr>
              <p:cNvPr id="59" name="Line 70"/>
              <p:cNvSpPr>
                <a:spLocks noChangeShapeType="1"/>
              </p:cNvSpPr>
              <p:nvPr/>
            </p:nvSpPr>
            <p:spPr bwMode="auto">
              <a:xfrm flipV="1">
                <a:off x="1559" y="3167"/>
                <a:ext cx="0" cy="489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0" name="Text Box 71"/>
              <p:cNvSpPr txBox="1">
                <a:spLocks noChangeArrowheads="1"/>
              </p:cNvSpPr>
              <p:nvPr/>
            </p:nvSpPr>
            <p:spPr bwMode="auto">
              <a:xfrm>
                <a:off x="1561" y="3264"/>
                <a:ext cx="33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X</a:t>
                </a:r>
                <a:endParaRPr lang="en-US" altLang="zh-CN" sz="2400" b="1" i="1" dirty="0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57" name="Object 74"/>
            <p:cNvGraphicFramePr>
              <a:graphicFrameLocks noChangeAspect="1"/>
            </p:cNvGraphicFramePr>
            <p:nvPr/>
          </p:nvGraphicFramePr>
          <p:xfrm>
            <a:off x="973" y="3449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27" name="公式" r:id="rId5" imgW="126720" imgH="152280" progId="Equation.3">
                    <p:embed/>
                  </p:oleObj>
                </mc:Choice>
                <mc:Fallback>
                  <p:oleObj name="公式" r:id="rId5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449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Arc 77"/>
            <p:cNvSpPr>
              <a:spLocks/>
            </p:cNvSpPr>
            <p:nvPr/>
          </p:nvSpPr>
          <p:spPr bwMode="auto">
            <a:xfrm>
              <a:off x="881" y="3522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8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666" name="Group 2"/>
          <p:cNvGrpSpPr>
            <a:grpSpLocks/>
          </p:cNvGrpSpPr>
          <p:nvPr/>
        </p:nvGrpSpPr>
        <p:grpSpPr bwMode="auto">
          <a:xfrm>
            <a:off x="609600" y="1107281"/>
            <a:ext cx="3886200" cy="3719513"/>
            <a:chOff x="384" y="930"/>
            <a:chExt cx="2448" cy="3124"/>
          </a:xfrm>
        </p:grpSpPr>
        <p:graphicFrame>
          <p:nvGraphicFramePr>
            <p:cNvPr id="497667" name="Object 3"/>
            <p:cNvGraphicFramePr>
              <a:graphicFrameLocks noChangeAspect="1"/>
            </p:cNvGraphicFramePr>
            <p:nvPr/>
          </p:nvGraphicFramePr>
          <p:xfrm>
            <a:off x="2400" y="3632"/>
            <a:ext cx="432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38" name="公式" r:id="rId3" imgW="215640" imgH="228600" progId="Equation.3">
                    <p:embed/>
                  </p:oleObj>
                </mc:Choice>
                <mc:Fallback>
                  <p:oleObj name="公式" r:id="rId3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632"/>
                          <a:ext cx="432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7668" name="Object 4"/>
            <p:cNvGraphicFramePr>
              <a:graphicFrameLocks noChangeAspect="1"/>
            </p:cNvGraphicFramePr>
            <p:nvPr/>
          </p:nvGraphicFramePr>
          <p:xfrm>
            <a:off x="2304" y="2096"/>
            <a:ext cx="336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39" name="公式" r:id="rId5" imgW="164880" imgH="203040" progId="Equation.3">
                    <p:embed/>
                  </p:oleObj>
                </mc:Choice>
                <mc:Fallback>
                  <p:oleObj name="公式" r:id="rId5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096"/>
                          <a:ext cx="336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7669" name="Line 5"/>
            <p:cNvSpPr>
              <a:spLocks noChangeShapeType="1"/>
            </p:cNvSpPr>
            <p:nvPr/>
          </p:nvSpPr>
          <p:spPr bwMode="auto">
            <a:xfrm flipV="1">
              <a:off x="2688" y="2336"/>
              <a:ext cx="0" cy="124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384" y="3584"/>
              <a:ext cx="230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1" name="Line 7"/>
            <p:cNvSpPr>
              <a:spLocks noChangeShapeType="1"/>
            </p:cNvSpPr>
            <p:nvPr/>
          </p:nvSpPr>
          <p:spPr bwMode="auto">
            <a:xfrm flipV="1">
              <a:off x="384" y="2384"/>
              <a:ext cx="2304" cy="12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497672" name="Object 8"/>
            <p:cNvGraphicFramePr>
              <a:graphicFrameLocks noChangeAspect="1"/>
            </p:cNvGraphicFramePr>
            <p:nvPr/>
          </p:nvGraphicFramePr>
          <p:xfrm>
            <a:off x="2064" y="2960"/>
            <a:ext cx="5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0" name="公式" r:id="rId7" imgW="533160" imgH="241200" progId="Equation.3">
                    <p:embed/>
                  </p:oleObj>
                </mc:Choice>
                <mc:Fallback>
                  <p:oleObj name="公式" r:id="rId7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960"/>
                          <a:ext cx="576" cy="43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7673" name="Text Box 9"/>
            <p:cNvSpPr txBox="1">
              <a:spLocks noChangeArrowheads="1"/>
            </p:cNvSpPr>
            <p:nvPr/>
          </p:nvSpPr>
          <p:spPr bwMode="auto">
            <a:xfrm>
              <a:off x="624" y="930"/>
              <a:ext cx="10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zh-CN" altLang="en-US" b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电压三角形</a:t>
              </a:r>
            </a:p>
          </p:txBody>
        </p:sp>
      </p:grpSp>
      <p:grpSp>
        <p:nvGrpSpPr>
          <p:cNvPr id="497674" name="Group 10"/>
          <p:cNvGrpSpPr>
            <a:grpSpLocks/>
          </p:cNvGrpSpPr>
          <p:nvPr/>
        </p:nvGrpSpPr>
        <p:grpSpPr bwMode="auto">
          <a:xfrm>
            <a:off x="609601" y="1621631"/>
            <a:ext cx="5672138" cy="3126582"/>
            <a:chOff x="384" y="1362"/>
            <a:chExt cx="3573" cy="2626"/>
          </a:xfrm>
        </p:grpSpPr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3408" y="1536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  <a:endParaRPr lang="en-US" altLang="zh-CN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6" name="Text Box 12"/>
            <p:cNvSpPr txBox="1">
              <a:spLocks noChangeArrowheads="1"/>
            </p:cNvSpPr>
            <p:nvPr/>
          </p:nvSpPr>
          <p:spPr bwMode="auto">
            <a:xfrm>
              <a:off x="3744" y="2592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Q</a:t>
              </a:r>
              <a:endParaRPr lang="en-US" altLang="zh-CN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7" name="Text Box 13"/>
            <p:cNvSpPr txBox="1">
              <a:spLocks noChangeArrowheads="1"/>
            </p:cNvSpPr>
            <p:nvPr/>
          </p:nvSpPr>
          <p:spPr bwMode="auto">
            <a:xfrm>
              <a:off x="3504" y="3600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P</a:t>
              </a:r>
              <a:endParaRPr lang="en-US" altLang="zh-CN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 flipV="1">
              <a:off x="384" y="1808"/>
              <a:ext cx="3360" cy="1776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79" name="Line 15"/>
            <p:cNvSpPr>
              <a:spLocks noChangeShapeType="1"/>
            </p:cNvSpPr>
            <p:nvPr/>
          </p:nvSpPr>
          <p:spPr bwMode="auto">
            <a:xfrm>
              <a:off x="384" y="3584"/>
              <a:ext cx="336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80" name="Line 16"/>
            <p:cNvSpPr>
              <a:spLocks noChangeShapeType="1"/>
            </p:cNvSpPr>
            <p:nvPr/>
          </p:nvSpPr>
          <p:spPr bwMode="auto">
            <a:xfrm flipV="1">
              <a:off x="3744" y="1808"/>
              <a:ext cx="0" cy="1776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81" name="Text Box 17"/>
            <p:cNvSpPr txBox="1">
              <a:spLocks noChangeArrowheads="1"/>
            </p:cNvSpPr>
            <p:nvPr/>
          </p:nvSpPr>
          <p:spPr bwMode="auto">
            <a:xfrm>
              <a:off x="624" y="1362"/>
              <a:ext cx="10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zh-CN" altLang="en-US" b="0" dirty="0">
                  <a:solidFill>
                    <a:srgbClr val="66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功率三角形</a:t>
              </a:r>
            </a:p>
          </p:txBody>
        </p:sp>
      </p:grpSp>
      <p:grpSp>
        <p:nvGrpSpPr>
          <p:cNvPr id="497682" name="Group 18"/>
          <p:cNvGrpSpPr>
            <a:grpSpLocks/>
          </p:cNvGrpSpPr>
          <p:nvPr/>
        </p:nvGrpSpPr>
        <p:grpSpPr bwMode="auto">
          <a:xfrm>
            <a:off x="609601" y="535781"/>
            <a:ext cx="2105026" cy="4250532"/>
            <a:chOff x="384" y="450"/>
            <a:chExt cx="1326" cy="3570"/>
          </a:xfrm>
        </p:grpSpPr>
        <p:graphicFrame>
          <p:nvGraphicFramePr>
            <p:cNvPr id="497683" name="Object 19"/>
            <p:cNvGraphicFramePr>
              <a:graphicFrameLocks noChangeAspect="1"/>
            </p:cNvGraphicFramePr>
            <p:nvPr/>
          </p:nvGraphicFramePr>
          <p:xfrm>
            <a:off x="1152" y="3200"/>
            <a:ext cx="4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1" name="公式" r:id="rId9" imgW="558720" imgH="228600" progId="Equation.3">
                    <p:embed/>
                  </p:oleObj>
                </mc:Choice>
                <mc:Fallback>
                  <p:oleObj name="公式" r:id="rId9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200"/>
                          <a:ext cx="480" cy="33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7684" name="Object 20"/>
            <p:cNvGraphicFramePr>
              <a:graphicFrameLocks noChangeAspect="1"/>
            </p:cNvGraphicFramePr>
            <p:nvPr/>
          </p:nvGraphicFramePr>
          <p:xfrm>
            <a:off x="816" y="2880"/>
            <a:ext cx="288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2" name="公式" r:id="rId11" imgW="190440" imgH="253800" progId="Equation.3">
                    <p:embed/>
                  </p:oleObj>
                </mc:Choice>
                <mc:Fallback>
                  <p:oleObj name="公式" r:id="rId11" imgW="1904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880"/>
                          <a:ext cx="288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7685" name="Text Box 21"/>
            <p:cNvSpPr txBox="1">
              <a:spLocks noChangeArrowheads="1"/>
            </p:cNvSpPr>
            <p:nvPr/>
          </p:nvSpPr>
          <p:spPr bwMode="auto">
            <a:xfrm>
              <a:off x="1008" y="3632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latin typeface="隶书" panose="02010509060101010101" pitchFamily="49" charset="-122"/>
                  <a:ea typeface="隶书" panose="02010509060101010101" pitchFamily="49" charset="-122"/>
                </a:rPr>
                <a:t>R</a:t>
              </a:r>
              <a:endParaRPr lang="en-US" altLang="zh-CN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497686" name="Object 22"/>
            <p:cNvGraphicFramePr>
              <a:graphicFrameLocks noChangeAspect="1"/>
            </p:cNvGraphicFramePr>
            <p:nvPr/>
          </p:nvGraphicFramePr>
          <p:xfrm>
            <a:off x="768" y="3344"/>
            <a:ext cx="22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3" name="公式" r:id="rId13" imgW="139680" imgH="164880" progId="Equation.3">
                    <p:embed/>
                  </p:oleObj>
                </mc:Choice>
                <mc:Fallback>
                  <p:oleObj name="公式" r:id="rId1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344"/>
                          <a:ext cx="223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7687" name="Line 23"/>
            <p:cNvSpPr>
              <a:spLocks noChangeShapeType="1"/>
            </p:cNvSpPr>
            <p:nvPr/>
          </p:nvSpPr>
          <p:spPr bwMode="auto">
            <a:xfrm>
              <a:off x="1680" y="2912"/>
              <a:ext cx="0" cy="6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497688" name="Group 24"/>
            <p:cNvGrpSpPr>
              <a:grpSpLocks/>
            </p:cNvGrpSpPr>
            <p:nvPr/>
          </p:nvGrpSpPr>
          <p:grpSpPr bwMode="auto">
            <a:xfrm>
              <a:off x="384" y="450"/>
              <a:ext cx="1326" cy="3150"/>
              <a:chOff x="384" y="450"/>
              <a:chExt cx="1326" cy="3150"/>
            </a:xfrm>
          </p:grpSpPr>
          <p:sp>
            <p:nvSpPr>
              <p:cNvPr id="497689" name="Text Box 25"/>
              <p:cNvSpPr txBox="1">
                <a:spLocks noChangeArrowheads="1"/>
              </p:cNvSpPr>
              <p:nvPr/>
            </p:nvSpPr>
            <p:spPr bwMode="auto">
              <a:xfrm>
                <a:off x="624" y="450"/>
                <a:ext cx="1086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zh-CN" altLang="en-US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阻抗三角形</a:t>
                </a:r>
              </a:p>
            </p:txBody>
          </p:sp>
          <p:sp>
            <p:nvSpPr>
              <p:cNvPr id="497690" name="Line 26"/>
              <p:cNvSpPr>
                <a:spLocks noChangeShapeType="1"/>
              </p:cNvSpPr>
              <p:nvPr/>
            </p:nvSpPr>
            <p:spPr bwMode="auto">
              <a:xfrm flipV="1">
                <a:off x="384" y="2928"/>
                <a:ext cx="1296" cy="67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691" name="Line 27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12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497692" name="Group 28"/>
          <p:cNvGrpSpPr>
            <a:grpSpLocks/>
          </p:cNvGrpSpPr>
          <p:nvPr/>
        </p:nvGrpSpPr>
        <p:grpSpPr bwMode="auto">
          <a:xfrm>
            <a:off x="6180139" y="185738"/>
            <a:ext cx="2795587" cy="2695575"/>
            <a:chOff x="3929" y="630"/>
            <a:chExt cx="1761" cy="2264"/>
          </a:xfrm>
        </p:grpSpPr>
        <p:sp>
          <p:nvSpPr>
            <p:cNvPr id="497693" name="Line 29"/>
            <p:cNvSpPr>
              <a:spLocks noChangeShapeType="1"/>
            </p:cNvSpPr>
            <p:nvPr/>
          </p:nvSpPr>
          <p:spPr bwMode="auto">
            <a:xfrm flipH="1">
              <a:off x="4280" y="1202"/>
              <a:ext cx="0" cy="15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94" name="Line 30"/>
            <p:cNvSpPr>
              <a:spLocks noChangeShapeType="1"/>
            </p:cNvSpPr>
            <p:nvPr/>
          </p:nvSpPr>
          <p:spPr bwMode="auto">
            <a:xfrm>
              <a:off x="4428" y="838"/>
              <a:ext cx="2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95" name="Line 31"/>
            <p:cNvSpPr>
              <a:spLocks noChangeShapeType="1"/>
            </p:cNvSpPr>
            <p:nvPr/>
          </p:nvSpPr>
          <p:spPr bwMode="auto">
            <a:xfrm>
              <a:off x="5175" y="1270"/>
              <a:ext cx="0" cy="2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96" name="Line 32"/>
            <p:cNvSpPr>
              <a:spLocks noChangeShapeType="1"/>
            </p:cNvSpPr>
            <p:nvPr/>
          </p:nvSpPr>
          <p:spPr bwMode="auto">
            <a:xfrm>
              <a:off x="5197" y="1846"/>
              <a:ext cx="0" cy="2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697" name="Line 33"/>
            <p:cNvSpPr>
              <a:spLocks noChangeShapeType="1"/>
            </p:cNvSpPr>
            <p:nvPr/>
          </p:nvSpPr>
          <p:spPr bwMode="auto">
            <a:xfrm>
              <a:off x="5263" y="2381"/>
              <a:ext cx="0" cy="2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497698" name="Group 34"/>
            <p:cNvGrpSpPr>
              <a:grpSpLocks/>
            </p:cNvGrpSpPr>
            <p:nvPr/>
          </p:nvGrpSpPr>
          <p:grpSpPr bwMode="auto">
            <a:xfrm>
              <a:off x="4893" y="2145"/>
              <a:ext cx="277" cy="720"/>
              <a:chOff x="2112" y="2256"/>
              <a:chExt cx="384" cy="1296"/>
            </a:xfrm>
          </p:grpSpPr>
          <p:sp>
            <p:nvSpPr>
              <p:cNvPr id="497699" name="Line 35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700" name="Line 36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701" name="Line 37"/>
              <p:cNvSpPr>
                <a:spLocks noChangeShapeType="1"/>
              </p:cNvSpPr>
              <p:nvPr/>
            </p:nvSpPr>
            <p:spPr bwMode="auto">
              <a:xfrm>
                <a:off x="2112" y="28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702" name="Line 38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497703" name="Line 39"/>
            <p:cNvSpPr>
              <a:spLocks noChangeShapeType="1"/>
            </p:cNvSpPr>
            <p:nvPr/>
          </p:nvSpPr>
          <p:spPr bwMode="auto">
            <a:xfrm>
              <a:off x="5032" y="971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704" name="Rectangle 40"/>
            <p:cNvSpPr>
              <a:spLocks noChangeArrowheads="1"/>
            </p:cNvSpPr>
            <p:nvPr/>
          </p:nvSpPr>
          <p:spPr bwMode="auto">
            <a:xfrm>
              <a:off x="4988" y="1235"/>
              <a:ext cx="98" cy="1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705" name="Line 41"/>
            <p:cNvSpPr>
              <a:spLocks noChangeShapeType="1"/>
            </p:cNvSpPr>
            <p:nvPr/>
          </p:nvSpPr>
          <p:spPr bwMode="auto">
            <a:xfrm flipH="1">
              <a:off x="4340" y="971"/>
              <a:ext cx="6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706" name="Line 42"/>
            <p:cNvSpPr>
              <a:spLocks noChangeShapeType="1"/>
            </p:cNvSpPr>
            <p:nvPr/>
          </p:nvSpPr>
          <p:spPr bwMode="auto">
            <a:xfrm flipH="1">
              <a:off x="4340" y="2865"/>
              <a:ext cx="6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7707" name="Text Box 43"/>
            <p:cNvSpPr txBox="1">
              <a:spLocks noChangeArrowheads="1"/>
            </p:cNvSpPr>
            <p:nvPr/>
          </p:nvSpPr>
          <p:spPr bwMode="auto">
            <a:xfrm>
              <a:off x="4716" y="1231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latin typeface="隶书" panose="02010509060101010101" pitchFamily="49" charset="-122"/>
                  <a:ea typeface="隶书" panose="02010509060101010101" pitchFamily="49" charset="-122"/>
                </a:rPr>
                <a:t>R</a:t>
              </a:r>
            </a:p>
          </p:txBody>
        </p:sp>
        <p:sp>
          <p:nvSpPr>
            <p:cNvPr id="497708" name="Text Box 44"/>
            <p:cNvSpPr txBox="1">
              <a:spLocks noChangeArrowheads="1"/>
            </p:cNvSpPr>
            <p:nvPr/>
          </p:nvSpPr>
          <p:spPr bwMode="auto">
            <a:xfrm>
              <a:off x="4705" y="1764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latin typeface="隶书" panose="02010509060101010101" pitchFamily="49" charset="-122"/>
                  <a:ea typeface="隶书" panose="02010509060101010101" pitchFamily="49" charset="-122"/>
                </a:rPr>
                <a:t>L</a:t>
              </a:r>
            </a:p>
          </p:txBody>
        </p:sp>
        <p:sp>
          <p:nvSpPr>
            <p:cNvPr id="497709" name="Text Box 45"/>
            <p:cNvSpPr txBox="1">
              <a:spLocks noChangeArrowheads="1"/>
            </p:cNvSpPr>
            <p:nvPr/>
          </p:nvSpPr>
          <p:spPr bwMode="auto">
            <a:xfrm>
              <a:off x="4642" y="2313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i="1"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</a:p>
          </p:txBody>
        </p:sp>
        <p:graphicFrame>
          <p:nvGraphicFramePr>
            <p:cNvPr id="497710" name="Object 46"/>
            <p:cNvGraphicFramePr>
              <a:graphicFrameLocks noChangeAspect="1"/>
            </p:cNvGraphicFramePr>
            <p:nvPr/>
          </p:nvGraphicFramePr>
          <p:xfrm>
            <a:off x="5248" y="1232"/>
            <a:ext cx="392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4" name="公式" r:id="rId15" imgW="215640" imgH="228600" progId="Equation.3">
                    <p:embed/>
                  </p:oleObj>
                </mc:Choice>
                <mc:Fallback>
                  <p:oleObj name="公式" r:id="rId1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" y="1232"/>
                          <a:ext cx="392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7711" name="Object 47"/>
            <p:cNvGraphicFramePr>
              <a:graphicFrameLocks noChangeAspect="1"/>
            </p:cNvGraphicFramePr>
            <p:nvPr/>
          </p:nvGraphicFramePr>
          <p:xfrm>
            <a:off x="5262" y="1812"/>
            <a:ext cx="403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5" name="公式" r:id="rId17" imgW="215640" imgH="228600" progId="Equation.3">
                    <p:embed/>
                  </p:oleObj>
                </mc:Choice>
                <mc:Fallback>
                  <p:oleObj name="公式" r:id="rId17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2" y="1812"/>
                          <a:ext cx="403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7712" name="Object 48"/>
            <p:cNvGraphicFramePr>
              <a:graphicFrameLocks noChangeAspect="1"/>
            </p:cNvGraphicFramePr>
            <p:nvPr/>
          </p:nvGraphicFramePr>
          <p:xfrm>
            <a:off x="5288" y="2507"/>
            <a:ext cx="40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6" name="公式" r:id="rId19" imgW="228600" imgH="241200" progId="Equation.3">
                    <p:embed/>
                  </p:oleObj>
                </mc:Choice>
                <mc:Fallback>
                  <p:oleObj name="公式" r:id="rId19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507"/>
                          <a:ext cx="402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7713" name="Group 49"/>
            <p:cNvGrpSpPr>
              <a:grpSpLocks/>
            </p:cNvGrpSpPr>
            <p:nvPr/>
          </p:nvGrpSpPr>
          <p:grpSpPr bwMode="auto">
            <a:xfrm>
              <a:off x="5009" y="1674"/>
              <a:ext cx="106" cy="473"/>
              <a:chOff x="433" y="3084"/>
              <a:chExt cx="95" cy="612"/>
            </a:xfrm>
          </p:grpSpPr>
          <p:sp>
            <p:nvSpPr>
              <p:cNvPr id="497714" name="AutoShape 50"/>
              <p:cNvSpPr>
                <a:spLocks noChangeArrowheads="1"/>
              </p:cNvSpPr>
              <p:nvPr/>
            </p:nvSpPr>
            <p:spPr bwMode="auto">
              <a:xfrm flipH="1">
                <a:off x="433" y="3276"/>
                <a:ext cx="83" cy="204"/>
              </a:xfrm>
              <a:prstGeom prst="moon">
                <a:avLst>
                  <a:gd name="adj" fmla="val 0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715" name="AutoShape 51"/>
              <p:cNvSpPr>
                <a:spLocks noChangeArrowheads="1"/>
              </p:cNvSpPr>
              <p:nvPr/>
            </p:nvSpPr>
            <p:spPr bwMode="auto">
              <a:xfrm flipH="1">
                <a:off x="445" y="3084"/>
                <a:ext cx="83" cy="204"/>
              </a:xfrm>
              <a:prstGeom prst="moon">
                <a:avLst>
                  <a:gd name="adj" fmla="val 0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497716" name="AutoShape 52"/>
              <p:cNvSpPr>
                <a:spLocks noChangeArrowheads="1"/>
              </p:cNvSpPr>
              <p:nvPr/>
            </p:nvSpPr>
            <p:spPr bwMode="auto">
              <a:xfrm flipH="1">
                <a:off x="433" y="3492"/>
                <a:ext cx="83" cy="204"/>
              </a:xfrm>
              <a:prstGeom prst="moon">
                <a:avLst>
                  <a:gd name="adj" fmla="val 0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497717" name="Object 53"/>
            <p:cNvGraphicFramePr>
              <a:graphicFrameLocks noChangeAspect="1"/>
            </p:cNvGraphicFramePr>
            <p:nvPr/>
          </p:nvGraphicFramePr>
          <p:xfrm>
            <a:off x="4875" y="630"/>
            <a:ext cx="26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7" name="公式" r:id="rId21" imgW="126720" imgH="190440" progId="Equation.3">
                    <p:embed/>
                  </p:oleObj>
                </mc:Choice>
                <mc:Fallback>
                  <p:oleObj name="公式" r:id="rId21" imgW="126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" y="630"/>
                          <a:ext cx="268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7718" name="Object 54"/>
            <p:cNvGraphicFramePr>
              <a:graphicFrameLocks noChangeAspect="1"/>
            </p:cNvGraphicFramePr>
            <p:nvPr/>
          </p:nvGraphicFramePr>
          <p:xfrm>
            <a:off x="3929" y="1834"/>
            <a:ext cx="316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48" name="公式" r:id="rId23" imgW="164880" imgH="203040" progId="Equation.3">
                    <p:embed/>
                  </p:oleObj>
                </mc:Choice>
                <mc:Fallback>
                  <p:oleObj name="公式" r:id="rId23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" y="1834"/>
                          <a:ext cx="316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131840" y="1073193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相似三角形</a:t>
            </a:r>
            <a:endParaRPr lang="zh-CN" altLang="en-US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3" name="直接连接符 2"/>
          <p:cNvCxnSpPr>
            <a:stCxn id="497689" idx="3"/>
          </p:cNvCxnSpPr>
          <p:nvPr/>
        </p:nvCxnSpPr>
        <p:spPr>
          <a:xfrm>
            <a:off x="2714627" y="766763"/>
            <a:ext cx="489221" cy="436835"/>
          </a:xfrm>
          <a:prstGeom prst="line">
            <a:avLst/>
          </a:prstGeom>
          <a:ln w="38100">
            <a:solidFill>
              <a:srgbClr val="280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97681" idx="3"/>
          </p:cNvCxnSpPr>
          <p:nvPr/>
        </p:nvCxnSpPr>
        <p:spPr>
          <a:xfrm flipV="1">
            <a:off x="2714626" y="1448991"/>
            <a:ext cx="489222" cy="403622"/>
          </a:xfrm>
          <a:prstGeom prst="line">
            <a:avLst/>
          </a:prstGeom>
          <a:ln w="38100">
            <a:solidFill>
              <a:srgbClr val="280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84418" y="195486"/>
            <a:ext cx="3456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三、功率因数的提高</a:t>
            </a:r>
            <a:endParaRPr lang="zh-CN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40245"/>
              </p:ext>
            </p:extLst>
          </p:nvPr>
        </p:nvGraphicFramePr>
        <p:xfrm>
          <a:off x="1983457" y="815975"/>
          <a:ext cx="4745037" cy="100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公式" r:id="rId3" imgW="1752480" imgH="545760" progId="Equation.3">
                  <p:embed/>
                </p:oleObj>
              </mc:Choice>
              <mc:Fallback>
                <p:oleObj name="公式" r:id="rId3" imgW="17524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457" y="815975"/>
                        <a:ext cx="4745037" cy="100607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81652" y="1995686"/>
            <a:ext cx="728841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功率因数     表征</a:t>
            </a:r>
            <a:r>
              <a:rPr lang="zh-CN" altLang="en-US" sz="2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电能的利用率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en-US" sz="24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交流电路中存在着有功功率和无功功率，无功功率高，会造成线路功率因数低。功率因数低不仅造成电力能源的浪费，还能增加线路上的功率损耗，为了避免此类现象造成的影响，电力系统要设法提高线路的功率因数。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07038"/>
              </p:ext>
            </p:extLst>
          </p:nvPr>
        </p:nvGraphicFramePr>
        <p:xfrm>
          <a:off x="6534150" y="336867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9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150" y="336867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18976"/>
              </p:ext>
            </p:extLst>
          </p:nvPr>
        </p:nvGraphicFramePr>
        <p:xfrm>
          <a:off x="3059832" y="2211710"/>
          <a:ext cx="631455" cy="29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0" name="Equation" r:id="rId7" imgW="355320" imgH="164880" progId="Equation.DSMT4">
                  <p:embed/>
                </p:oleObj>
              </mc:Choice>
              <mc:Fallback>
                <p:oleObj name="Equation" r:id="rId7" imgW="355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9832" y="2211710"/>
                        <a:ext cx="631455" cy="29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1741375" y="644554"/>
            <a:ext cx="1958975" cy="1423140"/>
          </a:xfrm>
          <a:prstGeom prst="cloudCallout">
            <a:avLst>
              <a:gd name="adj1" fmla="val -71710"/>
              <a:gd name="adj2" fmla="val -20847"/>
            </a:avLst>
          </a:prstGeom>
          <a:solidFill>
            <a:srgbClr val="CCFF99"/>
          </a:solidFill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1600" b="1" dirty="0">
                <a:solidFill>
                  <a:srgbClr val="003300"/>
                </a:solidFill>
              </a:rPr>
              <a:t>提高功率因数的意义是什么？如何提高？</a:t>
            </a:r>
          </a:p>
        </p:txBody>
      </p:sp>
      <p:pic>
        <p:nvPicPr>
          <p:cNvPr id="106505" name="Picture 9" descr="7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4" y="717183"/>
            <a:ext cx="5334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855404" y="727591"/>
            <a:ext cx="4614862" cy="1323439"/>
          </a:xfrm>
          <a:prstGeom prst="rect">
            <a:avLst/>
          </a:prstGeom>
          <a:solidFill>
            <a:srgbClr val="FFFF00"/>
          </a:solidFill>
          <a:ln w="38100" algn="ctr">
            <a:pattFill prst="horzBrick">
              <a:fgClr>
                <a:srgbClr val="33993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提高功率因数的意义：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1. </a:t>
            </a:r>
            <a:r>
              <a:rPr lang="zh-CN" altLang="en-US" sz="2000" b="1" dirty="0">
                <a:solidFill>
                  <a:srgbClr val="FF0000"/>
                </a:solidFill>
              </a:rPr>
              <a:t>提高发配电设备的利用率；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2. </a:t>
            </a:r>
            <a:r>
              <a:rPr lang="zh-CN" altLang="en-US" sz="2000" b="1" dirty="0">
                <a:solidFill>
                  <a:srgbClr val="FF0000"/>
                </a:solidFill>
              </a:rPr>
              <a:t>减少输电线上的电压降和功率损失。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1228091" y="2355726"/>
            <a:ext cx="7242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提高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功率因数的基本思想是在保证负载获得的有功功率不变的前提下，减少其无功功率。日常提高功率因数的方法就是在感性负载的两端</a:t>
            </a:r>
            <a:r>
              <a:rPr lang="zh-CN" altLang="zh-CN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并联适当大小的电容器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（在电路中增加容性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负载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）。</a:t>
            </a:r>
            <a:endParaRPr lang="zh-CN" altLang="en-US" sz="2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5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animBg="1"/>
      <p:bldP spid="106506" grpId="0" animBg="1"/>
      <p:bldP spid="1065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1243012" y="2105771"/>
            <a:ext cx="200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）电路图</a:t>
            </a:r>
          </a:p>
        </p:txBody>
      </p:sp>
      <p:grpSp>
        <p:nvGrpSpPr>
          <p:cNvPr id="108695" name="Group 151"/>
          <p:cNvGrpSpPr>
            <a:grpSpLocks/>
          </p:cNvGrpSpPr>
          <p:nvPr/>
        </p:nvGrpSpPr>
        <p:grpSpPr bwMode="auto">
          <a:xfrm>
            <a:off x="0" y="93615"/>
            <a:ext cx="3781425" cy="1883569"/>
            <a:chOff x="406" y="389"/>
            <a:chExt cx="2382" cy="1582"/>
          </a:xfrm>
        </p:grpSpPr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>
              <a:off x="752" y="714"/>
              <a:ext cx="8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flipH="1">
              <a:off x="762" y="1946"/>
              <a:ext cx="8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auto">
            <a:xfrm>
              <a:off x="704" y="683"/>
              <a:ext cx="63" cy="61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auto">
            <a:xfrm>
              <a:off x="690" y="1909"/>
              <a:ext cx="63" cy="62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1594" y="714"/>
              <a:ext cx="0" cy="6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auto">
            <a:xfrm>
              <a:off x="1645" y="1421"/>
              <a:ext cx="47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006600"/>
                  </a:solidFill>
                </a:rPr>
                <a:t>jX</a:t>
              </a:r>
              <a:r>
                <a:rPr lang="en-US" altLang="zh-CN" sz="2000" b="1" baseline="-25000">
                  <a:solidFill>
                    <a:srgbClr val="006600"/>
                  </a:solidFill>
                </a:rPr>
                <a:t>L</a:t>
              </a:r>
              <a:endParaRPr lang="en-US" altLang="zh-CN" sz="2000" b="1">
                <a:solidFill>
                  <a:srgbClr val="006600"/>
                </a:solidFill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>
              <a:off x="1580" y="1743"/>
              <a:ext cx="0" cy="1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8562" name="Group 18"/>
            <p:cNvGrpSpPr>
              <a:grpSpLocks/>
            </p:cNvGrpSpPr>
            <p:nvPr/>
          </p:nvGrpSpPr>
          <p:grpSpPr bwMode="auto">
            <a:xfrm>
              <a:off x="1571" y="1357"/>
              <a:ext cx="111" cy="394"/>
              <a:chOff x="1314" y="1198"/>
              <a:chExt cx="113" cy="407"/>
            </a:xfrm>
          </p:grpSpPr>
          <p:sp>
            <p:nvSpPr>
              <p:cNvPr id="108563" name="Freeform 19"/>
              <p:cNvSpPr>
                <a:spLocks/>
              </p:cNvSpPr>
              <p:nvPr/>
            </p:nvSpPr>
            <p:spPr bwMode="auto">
              <a:xfrm>
                <a:off x="1325" y="1198"/>
                <a:ext cx="102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64" name="Freeform 20"/>
              <p:cNvSpPr>
                <a:spLocks/>
              </p:cNvSpPr>
              <p:nvPr/>
            </p:nvSpPr>
            <p:spPr bwMode="auto">
              <a:xfrm>
                <a:off x="1314" y="1302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65" name="Freeform 21"/>
              <p:cNvSpPr>
                <a:spLocks/>
              </p:cNvSpPr>
              <p:nvPr/>
            </p:nvSpPr>
            <p:spPr bwMode="auto">
              <a:xfrm>
                <a:off x="1314" y="1400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66" name="Freeform 22"/>
              <p:cNvSpPr>
                <a:spLocks/>
              </p:cNvSpPr>
              <p:nvPr/>
            </p:nvSpPr>
            <p:spPr bwMode="auto">
              <a:xfrm>
                <a:off x="1314" y="1503"/>
                <a:ext cx="110" cy="102"/>
              </a:xfrm>
              <a:custGeom>
                <a:avLst/>
                <a:gdLst>
                  <a:gd name="T0" fmla="*/ 0 w 187"/>
                  <a:gd name="T1" fmla="*/ 0 h 237"/>
                  <a:gd name="T2" fmla="*/ 164 w 187"/>
                  <a:gd name="T3" fmla="*/ 73 h 237"/>
                  <a:gd name="T4" fmla="*/ 137 w 187"/>
                  <a:gd name="T5" fmla="*/ 201 h 237"/>
                  <a:gd name="T6" fmla="*/ 18 w 187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37">
                    <a:moveTo>
                      <a:pt x="0" y="0"/>
                    </a:moveTo>
                    <a:cubicBezTo>
                      <a:pt x="70" y="20"/>
                      <a:pt x="141" y="40"/>
                      <a:pt x="164" y="73"/>
                    </a:cubicBezTo>
                    <a:cubicBezTo>
                      <a:pt x="187" y="106"/>
                      <a:pt x="161" y="174"/>
                      <a:pt x="137" y="201"/>
                    </a:cubicBezTo>
                    <a:cubicBezTo>
                      <a:pt x="113" y="228"/>
                      <a:pt x="65" y="232"/>
                      <a:pt x="18" y="237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567" name="Line 23"/>
            <p:cNvSpPr>
              <a:spLocks noChangeShapeType="1"/>
            </p:cNvSpPr>
            <p:nvPr/>
          </p:nvSpPr>
          <p:spPr bwMode="auto">
            <a:xfrm>
              <a:off x="2071" y="1275"/>
              <a:ext cx="25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68" name="Line 24"/>
            <p:cNvSpPr>
              <a:spLocks noChangeShapeType="1"/>
            </p:cNvSpPr>
            <p:nvPr/>
          </p:nvSpPr>
          <p:spPr bwMode="auto">
            <a:xfrm>
              <a:off x="2066" y="1357"/>
              <a:ext cx="25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1530" y="998"/>
              <a:ext cx="125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1616" y="1015"/>
              <a:ext cx="207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006600"/>
                  </a:solidFill>
                </a:rPr>
                <a:t>R</a:t>
              </a:r>
              <a:endParaRPr lang="en-US" altLang="zh-CN" sz="2000" b="1">
                <a:solidFill>
                  <a:srgbClr val="006600"/>
                </a:solidFill>
              </a:endParaRP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2253" y="1171"/>
              <a:ext cx="53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-</a:t>
              </a:r>
              <a:r>
                <a:rPr lang="en-US" altLang="zh-CN" sz="2000" b="1" i="1">
                  <a:solidFill>
                    <a:srgbClr val="006600"/>
                  </a:solidFill>
                </a:rPr>
                <a:t>jX</a:t>
              </a:r>
              <a:r>
                <a:rPr lang="en-US" altLang="zh-CN" sz="2000" b="1" baseline="-25000">
                  <a:solidFill>
                    <a:srgbClr val="006600"/>
                  </a:solidFill>
                </a:rPr>
                <a:t>C</a:t>
              </a:r>
            </a:p>
          </p:txBody>
        </p:sp>
        <p:grpSp>
          <p:nvGrpSpPr>
            <p:cNvPr id="108573" name="Group 29"/>
            <p:cNvGrpSpPr>
              <a:grpSpLocks/>
            </p:cNvGrpSpPr>
            <p:nvPr/>
          </p:nvGrpSpPr>
          <p:grpSpPr bwMode="auto">
            <a:xfrm>
              <a:off x="805" y="389"/>
              <a:ext cx="360" cy="334"/>
              <a:chOff x="695" y="699"/>
              <a:chExt cx="367" cy="346"/>
            </a:xfrm>
          </p:grpSpPr>
          <p:sp>
            <p:nvSpPr>
              <p:cNvPr id="108574" name="Line 30"/>
              <p:cNvSpPr>
                <a:spLocks noChangeShapeType="1"/>
              </p:cNvSpPr>
              <p:nvPr/>
            </p:nvSpPr>
            <p:spPr bwMode="auto">
              <a:xfrm rot="-5400000">
                <a:off x="879" y="794"/>
                <a:ext cx="0" cy="3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8575" name="Group 31"/>
              <p:cNvGrpSpPr>
                <a:grpSpLocks/>
              </p:cNvGrpSpPr>
              <p:nvPr/>
            </p:nvGrpSpPr>
            <p:grpSpPr bwMode="auto">
              <a:xfrm>
                <a:off x="763" y="699"/>
                <a:ext cx="162" cy="346"/>
                <a:chOff x="772" y="1000"/>
                <a:chExt cx="162" cy="346"/>
              </a:xfrm>
            </p:grpSpPr>
            <p:sp>
              <p:nvSpPr>
                <p:cNvPr id="108576" name="Rectangle 32"/>
                <p:cNvSpPr>
                  <a:spLocks noChangeArrowheads="1"/>
                </p:cNvSpPr>
                <p:nvPr/>
              </p:nvSpPr>
              <p:spPr bwMode="auto">
                <a:xfrm>
                  <a:off x="772" y="1000"/>
                  <a:ext cx="16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i="1">
                      <a:solidFill>
                        <a:srgbClr val="006600"/>
                      </a:solidFill>
                    </a:rPr>
                    <a:t>I</a:t>
                  </a:r>
                  <a:endParaRPr lang="en-US" altLang="zh-CN" sz="20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8577" name="Oval 33"/>
                <p:cNvSpPr>
                  <a:spLocks noChangeArrowheads="1"/>
                </p:cNvSpPr>
                <p:nvPr/>
              </p:nvSpPr>
              <p:spPr bwMode="auto">
                <a:xfrm>
                  <a:off x="868" y="1042"/>
                  <a:ext cx="38" cy="37"/>
                </a:xfrm>
                <a:prstGeom prst="ellipse">
                  <a:avLst/>
                </a:prstGeom>
                <a:solidFill>
                  <a:srgbClr val="006600"/>
                </a:solidFill>
                <a:ln w="38100" algn="ctr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8578" name="Group 34"/>
            <p:cNvGrpSpPr>
              <a:grpSpLocks/>
            </p:cNvGrpSpPr>
            <p:nvPr/>
          </p:nvGrpSpPr>
          <p:grpSpPr bwMode="auto">
            <a:xfrm>
              <a:off x="406" y="1127"/>
              <a:ext cx="313" cy="574"/>
              <a:chOff x="435" y="1465"/>
              <a:chExt cx="319" cy="596"/>
            </a:xfrm>
          </p:grpSpPr>
          <p:sp>
            <p:nvSpPr>
              <p:cNvPr id="108579" name="Rectangle 35"/>
              <p:cNvSpPr>
                <a:spLocks noChangeArrowheads="1"/>
              </p:cNvSpPr>
              <p:nvPr/>
            </p:nvSpPr>
            <p:spPr bwMode="auto">
              <a:xfrm>
                <a:off x="435" y="1542"/>
                <a:ext cx="274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b="1" i="1" dirty="0">
                    <a:solidFill>
                      <a:srgbClr val="280FE3"/>
                    </a:solidFill>
                  </a:rPr>
                  <a:t>U</a:t>
                </a:r>
              </a:p>
            </p:txBody>
          </p:sp>
          <p:sp>
            <p:nvSpPr>
              <p:cNvPr id="108580" name="Line 36"/>
              <p:cNvSpPr>
                <a:spLocks noChangeShapeType="1"/>
              </p:cNvSpPr>
              <p:nvPr/>
            </p:nvSpPr>
            <p:spPr bwMode="auto">
              <a:xfrm rot="5400000" flipV="1">
                <a:off x="456" y="1762"/>
                <a:ext cx="596" cy="1"/>
              </a:xfrm>
              <a:prstGeom prst="line">
                <a:avLst/>
              </a:prstGeom>
              <a:noFill/>
              <a:ln w="38100">
                <a:solidFill>
                  <a:srgbClr val="280FE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81" name="Oval 37"/>
              <p:cNvSpPr>
                <a:spLocks noChangeArrowheads="1"/>
              </p:cNvSpPr>
              <p:nvPr/>
            </p:nvSpPr>
            <p:spPr bwMode="auto">
              <a:xfrm>
                <a:off x="625" y="1665"/>
                <a:ext cx="38" cy="37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280FE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8593" name="Line 49"/>
            <p:cNvSpPr>
              <a:spLocks noChangeShapeType="1"/>
            </p:cNvSpPr>
            <p:nvPr/>
          </p:nvSpPr>
          <p:spPr bwMode="auto">
            <a:xfrm rot="5400000" flipV="1">
              <a:off x="1555" y="875"/>
              <a:ext cx="245" cy="1"/>
            </a:xfrm>
            <a:prstGeom prst="line">
              <a:avLst/>
            </a:prstGeom>
            <a:noFill/>
            <a:ln w="38100">
              <a:solidFill>
                <a:srgbClr val="D43E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97" name="Text Box 53"/>
            <p:cNvSpPr txBox="1">
              <a:spLocks noChangeArrowheads="1"/>
            </p:cNvSpPr>
            <p:nvPr/>
          </p:nvSpPr>
          <p:spPr bwMode="auto">
            <a:xfrm>
              <a:off x="1425" y="434"/>
              <a:ext cx="34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108599" name="Line 55"/>
            <p:cNvSpPr>
              <a:spLocks noChangeShapeType="1"/>
            </p:cNvSpPr>
            <p:nvPr/>
          </p:nvSpPr>
          <p:spPr bwMode="auto">
            <a:xfrm>
              <a:off x="1591" y="713"/>
              <a:ext cx="6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0" name="Line 56"/>
            <p:cNvSpPr>
              <a:spLocks noChangeShapeType="1"/>
            </p:cNvSpPr>
            <p:nvPr/>
          </p:nvSpPr>
          <p:spPr bwMode="auto">
            <a:xfrm>
              <a:off x="1585" y="1951"/>
              <a:ext cx="6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1" name="Line 57"/>
            <p:cNvSpPr>
              <a:spLocks noChangeShapeType="1"/>
            </p:cNvSpPr>
            <p:nvPr/>
          </p:nvSpPr>
          <p:spPr bwMode="auto">
            <a:xfrm>
              <a:off x="2203" y="713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2" name="Line 58"/>
            <p:cNvSpPr>
              <a:spLocks noChangeShapeType="1"/>
            </p:cNvSpPr>
            <p:nvPr/>
          </p:nvSpPr>
          <p:spPr bwMode="auto">
            <a:xfrm>
              <a:off x="2188" y="1366"/>
              <a:ext cx="0" cy="5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3" name="Line 59"/>
            <p:cNvSpPr>
              <a:spLocks noChangeShapeType="1"/>
            </p:cNvSpPr>
            <p:nvPr/>
          </p:nvSpPr>
          <p:spPr bwMode="auto">
            <a:xfrm rot="5400000" flipV="1">
              <a:off x="2162" y="924"/>
              <a:ext cx="245" cy="1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8604" name="Group 60"/>
            <p:cNvGrpSpPr>
              <a:grpSpLocks/>
            </p:cNvGrpSpPr>
            <p:nvPr/>
          </p:nvGrpSpPr>
          <p:grpSpPr bwMode="auto">
            <a:xfrm>
              <a:off x="2244" y="679"/>
              <a:ext cx="274" cy="489"/>
              <a:chOff x="1008" y="1564"/>
              <a:chExt cx="281" cy="508"/>
            </a:xfrm>
          </p:grpSpPr>
          <p:sp>
            <p:nvSpPr>
              <p:cNvPr id="108605" name="Rectangle 61"/>
              <p:cNvSpPr>
                <a:spLocks noChangeArrowheads="1"/>
              </p:cNvSpPr>
              <p:nvPr/>
            </p:nvSpPr>
            <p:spPr bwMode="auto">
              <a:xfrm>
                <a:off x="1008" y="1564"/>
                <a:ext cx="281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sz="2000" b="1" i="1" dirty="0">
                    <a:solidFill>
                      <a:srgbClr val="9900CC"/>
                    </a:solidFill>
                  </a:rPr>
                  <a:t>I</a:t>
                </a:r>
                <a:r>
                  <a:rPr lang="en-US" altLang="zh-CN" sz="2000" b="1" baseline="-25000" dirty="0">
                    <a:solidFill>
                      <a:srgbClr val="9900CC"/>
                    </a:solidFill>
                  </a:rPr>
                  <a:t>C</a:t>
                </a:r>
                <a:endParaRPr lang="en-US" altLang="zh-CN" sz="2000" b="1" i="1" dirty="0">
                  <a:solidFill>
                    <a:srgbClr val="9900CC"/>
                  </a:solidFill>
                </a:endParaRPr>
              </a:p>
            </p:txBody>
          </p:sp>
          <p:sp>
            <p:nvSpPr>
              <p:cNvPr id="108606" name="Oval 62"/>
              <p:cNvSpPr>
                <a:spLocks noChangeArrowheads="1"/>
              </p:cNvSpPr>
              <p:nvPr/>
            </p:nvSpPr>
            <p:spPr bwMode="auto">
              <a:xfrm>
                <a:off x="1131" y="1696"/>
                <a:ext cx="38" cy="37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8607" name="Rectangle 63"/>
            <p:cNvSpPr>
              <a:spLocks noChangeArrowheads="1"/>
            </p:cNvSpPr>
            <p:nvPr/>
          </p:nvSpPr>
          <p:spPr bwMode="auto">
            <a:xfrm>
              <a:off x="1381" y="905"/>
              <a:ext cx="614" cy="953"/>
            </a:xfrm>
            <a:prstGeom prst="rect">
              <a:avLst/>
            </a:prstGeom>
            <a:noFill/>
            <a:ln w="28575" algn="ctr">
              <a:solidFill>
                <a:srgbClr val="6633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8594" name="Group 50"/>
            <p:cNvGrpSpPr>
              <a:grpSpLocks/>
            </p:cNvGrpSpPr>
            <p:nvPr/>
          </p:nvGrpSpPr>
          <p:grpSpPr bwMode="auto">
            <a:xfrm>
              <a:off x="1611" y="640"/>
              <a:ext cx="272" cy="489"/>
              <a:chOff x="979" y="1574"/>
              <a:chExt cx="279" cy="508"/>
            </a:xfrm>
          </p:grpSpPr>
          <p:sp>
            <p:nvSpPr>
              <p:cNvPr id="108595" name="Rectangle 51"/>
              <p:cNvSpPr>
                <a:spLocks noChangeArrowheads="1"/>
              </p:cNvSpPr>
              <p:nvPr/>
            </p:nvSpPr>
            <p:spPr bwMode="auto">
              <a:xfrm>
                <a:off x="979" y="1574"/>
                <a:ext cx="279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 dirty="0"/>
                  <a:t> </a:t>
                </a:r>
                <a:r>
                  <a:rPr lang="en-US" altLang="zh-CN" sz="2000" b="1" i="1" dirty="0">
                    <a:solidFill>
                      <a:srgbClr val="D43E01"/>
                    </a:solidFill>
                  </a:rPr>
                  <a:t>I</a:t>
                </a:r>
                <a:r>
                  <a:rPr lang="en-US" altLang="zh-CN" sz="2000" b="1" baseline="-25000" dirty="0">
                    <a:solidFill>
                      <a:srgbClr val="D43E01"/>
                    </a:solidFill>
                  </a:rPr>
                  <a:t>1</a:t>
                </a:r>
                <a:endParaRPr lang="en-US" altLang="zh-CN" sz="2000" b="1" i="1" dirty="0">
                  <a:solidFill>
                    <a:srgbClr val="D43E01"/>
                  </a:solidFill>
                </a:endParaRPr>
              </a:p>
            </p:txBody>
          </p:sp>
          <p:sp>
            <p:nvSpPr>
              <p:cNvPr id="108596" name="Oval 52"/>
              <p:cNvSpPr>
                <a:spLocks noChangeArrowheads="1"/>
              </p:cNvSpPr>
              <p:nvPr/>
            </p:nvSpPr>
            <p:spPr bwMode="auto">
              <a:xfrm>
                <a:off x="1131" y="1696"/>
                <a:ext cx="38" cy="37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D43E0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8693" name="Group 149"/>
          <p:cNvGrpSpPr>
            <a:grpSpLocks/>
          </p:cNvGrpSpPr>
          <p:nvPr/>
        </p:nvGrpSpPr>
        <p:grpSpPr bwMode="auto">
          <a:xfrm>
            <a:off x="3621320" y="176639"/>
            <a:ext cx="3057525" cy="2303859"/>
            <a:chOff x="3172" y="417"/>
            <a:chExt cx="1926" cy="1935"/>
          </a:xfrm>
        </p:grpSpPr>
        <p:sp>
          <p:nvSpPr>
            <p:cNvPr id="108641" name="Line 97"/>
            <p:cNvSpPr>
              <a:spLocks noChangeShapeType="1"/>
            </p:cNvSpPr>
            <p:nvPr/>
          </p:nvSpPr>
          <p:spPr bwMode="auto">
            <a:xfrm flipV="1">
              <a:off x="3274" y="1215"/>
              <a:ext cx="1578" cy="0"/>
            </a:xfrm>
            <a:prstGeom prst="line">
              <a:avLst/>
            </a:prstGeom>
            <a:noFill/>
            <a:ln w="28575">
              <a:solidFill>
                <a:srgbClr val="280FE3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671" name="Group 127"/>
            <p:cNvGrpSpPr>
              <a:grpSpLocks/>
            </p:cNvGrpSpPr>
            <p:nvPr/>
          </p:nvGrpSpPr>
          <p:grpSpPr bwMode="auto">
            <a:xfrm>
              <a:off x="4869" y="1130"/>
              <a:ext cx="229" cy="347"/>
              <a:chOff x="4246" y="1478"/>
              <a:chExt cx="229" cy="347"/>
            </a:xfrm>
          </p:grpSpPr>
          <p:sp>
            <p:nvSpPr>
              <p:cNvPr id="108643" name="Text Box 99"/>
              <p:cNvSpPr txBox="1">
                <a:spLocks noChangeArrowheads="1"/>
              </p:cNvSpPr>
              <p:nvPr/>
            </p:nvSpPr>
            <p:spPr bwMode="auto">
              <a:xfrm>
                <a:off x="4246" y="1489"/>
                <a:ext cx="22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280FE3"/>
                    </a:solidFill>
                  </a:rPr>
                  <a:t>U</a:t>
                </a:r>
              </a:p>
            </p:txBody>
          </p:sp>
          <p:sp>
            <p:nvSpPr>
              <p:cNvPr id="108644" name="Oval 100"/>
              <p:cNvSpPr>
                <a:spLocks noChangeArrowheads="1"/>
              </p:cNvSpPr>
              <p:nvPr/>
            </p:nvSpPr>
            <p:spPr bwMode="auto">
              <a:xfrm>
                <a:off x="4326" y="1478"/>
                <a:ext cx="27" cy="28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280FE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8651" name="Group 107"/>
            <p:cNvGrpSpPr>
              <a:grpSpLocks/>
            </p:cNvGrpSpPr>
            <p:nvPr/>
          </p:nvGrpSpPr>
          <p:grpSpPr bwMode="auto">
            <a:xfrm>
              <a:off x="3565" y="1927"/>
              <a:ext cx="339" cy="363"/>
              <a:chOff x="4642" y="3134"/>
              <a:chExt cx="339" cy="363"/>
            </a:xfrm>
          </p:grpSpPr>
          <p:sp>
            <p:nvSpPr>
              <p:cNvPr id="108652" name="Text Box 108"/>
              <p:cNvSpPr txBox="1">
                <a:spLocks noChangeArrowheads="1"/>
              </p:cNvSpPr>
              <p:nvPr/>
            </p:nvSpPr>
            <p:spPr bwMode="auto">
              <a:xfrm>
                <a:off x="4642" y="3161"/>
                <a:ext cx="33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D43E01"/>
                    </a:solidFill>
                  </a:rPr>
                  <a:t>I</a:t>
                </a:r>
                <a:r>
                  <a:rPr lang="en-US" altLang="zh-CN" sz="2000" b="1" baseline="-25000" dirty="0">
                    <a:solidFill>
                      <a:srgbClr val="D43E01"/>
                    </a:solidFill>
                  </a:rPr>
                  <a:t>1</a:t>
                </a:r>
                <a:endParaRPr lang="en-US" altLang="zh-CN" sz="2000" b="1" i="1" dirty="0">
                  <a:solidFill>
                    <a:srgbClr val="D43E01"/>
                  </a:solidFill>
                </a:endParaRPr>
              </a:p>
            </p:txBody>
          </p:sp>
          <p:sp>
            <p:nvSpPr>
              <p:cNvPr id="108653" name="Oval 109"/>
              <p:cNvSpPr>
                <a:spLocks noChangeArrowheads="1"/>
              </p:cNvSpPr>
              <p:nvPr/>
            </p:nvSpPr>
            <p:spPr bwMode="auto">
              <a:xfrm>
                <a:off x="4731" y="3134"/>
                <a:ext cx="27" cy="29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D43E0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8661" name="Line 117"/>
            <p:cNvSpPr>
              <a:spLocks noChangeShapeType="1"/>
            </p:cNvSpPr>
            <p:nvPr/>
          </p:nvSpPr>
          <p:spPr bwMode="auto">
            <a:xfrm>
              <a:off x="3264" y="1245"/>
              <a:ext cx="878" cy="4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662" name="Group 118"/>
            <p:cNvGrpSpPr>
              <a:grpSpLocks/>
            </p:cNvGrpSpPr>
            <p:nvPr/>
          </p:nvGrpSpPr>
          <p:grpSpPr bwMode="auto">
            <a:xfrm>
              <a:off x="3757" y="1644"/>
              <a:ext cx="266" cy="336"/>
              <a:chOff x="4845" y="1862"/>
              <a:chExt cx="275" cy="345"/>
            </a:xfrm>
          </p:grpSpPr>
          <p:sp>
            <p:nvSpPr>
              <p:cNvPr id="108663" name="Text Box 119"/>
              <p:cNvSpPr txBox="1">
                <a:spLocks noChangeArrowheads="1"/>
              </p:cNvSpPr>
              <p:nvPr/>
            </p:nvSpPr>
            <p:spPr bwMode="auto">
              <a:xfrm>
                <a:off x="4845" y="1862"/>
                <a:ext cx="275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108664" name="Oval 120"/>
              <p:cNvSpPr>
                <a:spLocks noChangeArrowheads="1"/>
              </p:cNvSpPr>
              <p:nvPr/>
            </p:nvSpPr>
            <p:spPr bwMode="auto">
              <a:xfrm>
                <a:off x="4988" y="1881"/>
                <a:ext cx="22" cy="29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8665" name="Arc 121"/>
            <p:cNvSpPr>
              <a:spLocks/>
            </p:cNvSpPr>
            <p:nvPr/>
          </p:nvSpPr>
          <p:spPr bwMode="auto">
            <a:xfrm rot="3386246">
              <a:off x="3633" y="1253"/>
              <a:ext cx="131" cy="205"/>
            </a:xfrm>
            <a:custGeom>
              <a:avLst/>
              <a:gdLst>
                <a:gd name="G0" fmla="+- 2156 0 0"/>
                <a:gd name="G1" fmla="+- 21600 0 0"/>
                <a:gd name="G2" fmla="+- 21600 0 0"/>
                <a:gd name="T0" fmla="*/ 0 w 23756"/>
                <a:gd name="T1" fmla="*/ 108 h 26806"/>
                <a:gd name="T2" fmla="*/ 23119 w 23756"/>
                <a:gd name="T3" fmla="*/ 26806 h 26806"/>
                <a:gd name="T4" fmla="*/ 2156 w 23756"/>
                <a:gd name="T5" fmla="*/ 21600 h 26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56" h="26806" fill="none" extrusionOk="0">
                  <a:moveTo>
                    <a:pt x="-1" y="107"/>
                  </a:moveTo>
                  <a:cubicBezTo>
                    <a:pt x="716" y="36"/>
                    <a:pt x="1435" y="-1"/>
                    <a:pt x="2156" y="0"/>
                  </a:cubicBezTo>
                  <a:cubicBezTo>
                    <a:pt x="14085" y="0"/>
                    <a:pt x="23756" y="9670"/>
                    <a:pt x="23756" y="21600"/>
                  </a:cubicBezTo>
                  <a:cubicBezTo>
                    <a:pt x="23756" y="23354"/>
                    <a:pt x="23542" y="25103"/>
                    <a:pt x="23119" y="26806"/>
                  </a:cubicBezTo>
                </a:path>
                <a:path w="23756" h="26806" stroke="0" extrusionOk="0">
                  <a:moveTo>
                    <a:pt x="-1" y="107"/>
                  </a:moveTo>
                  <a:cubicBezTo>
                    <a:pt x="716" y="36"/>
                    <a:pt x="1435" y="-1"/>
                    <a:pt x="2156" y="0"/>
                  </a:cubicBezTo>
                  <a:cubicBezTo>
                    <a:pt x="14085" y="0"/>
                    <a:pt x="23756" y="9670"/>
                    <a:pt x="23756" y="21600"/>
                  </a:cubicBezTo>
                  <a:cubicBezTo>
                    <a:pt x="23756" y="23354"/>
                    <a:pt x="23542" y="25103"/>
                    <a:pt x="23119" y="26806"/>
                  </a:cubicBezTo>
                  <a:lnTo>
                    <a:pt x="2156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8666" name="Object 122"/>
            <p:cNvGraphicFramePr>
              <a:graphicFrameLocks noChangeAspect="1"/>
            </p:cNvGraphicFramePr>
            <p:nvPr/>
          </p:nvGraphicFramePr>
          <p:xfrm>
            <a:off x="3737" y="1271"/>
            <a:ext cx="193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5" name="公式" r:id="rId4" imgW="126720" imgH="152280" progId="Equation.3">
                    <p:embed/>
                  </p:oleObj>
                </mc:Choice>
                <mc:Fallback>
                  <p:oleObj name="公式" r:id="rId4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7" y="1271"/>
                          <a:ext cx="193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668" name="Line 124"/>
            <p:cNvSpPr>
              <a:spLocks noChangeShapeType="1"/>
            </p:cNvSpPr>
            <p:nvPr/>
          </p:nvSpPr>
          <p:spPr bwMode="auto">
            <a:xfrm flipV="1">
              <a:off x="3262" y="634"/>
              <a:ext cx="0" cy="613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69" name="Text Box 125"/>
            <p:cNvSpPr txBox="1">
              <a:spLocks noChangeArrowheads="1"/>
            </p:cNvSpPr>
            <p:nvPr/>
          </p:nvSpPr>
          <p:spPr bwMode="auto">
            <a:xfrm>
              <a:off x="3172" y="417"/>
              <a:ext cx="33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9900CC"/>
                  </a:solidFill>
                </a:rPr>
                <a:t>I</a:t>
              </a:r>
              <a:r>
                <a:rPr lang="en-US" altLang="zh-CN" sz="2000" b="1" baseline="-25000" dirty="0">
                  <a:solidFill>
                    <a:srgbClr val="9900CC"/>
                  </a:solidFill>
                </a:rPr>
                <a:t>C</a:t>
              </a:r>
              <a:endParaRPr lang="en-US" altLang="zh-CN" sz="2000" b="1" i="1" dirty="0">
                <a:solidFill>
                  <a:srgbClr val="9900CC"/>
                </a:solidFill>
              </a:endParaRPr>
            </a:p>
          </p:txBody>
        </p:sp>
        <p:sp>
          <p:nvSpPr>
            <p:cNvPr id="108670" name="Oval 126"/>
            <p:cNvSpPr>
              <a:spLocks noChangeArrowheads="1"/>
            </p:cNvSpPr>
            <p:nvPr/>
          </p:nvSpPr>
          <p:spPr bwMode="auto">
            <a:xfrm>
              <a:off x="3269" y="434"/>
              <a:ext cx="27" cy="29"/>
            </a:xfrm>
            <a:prstGeom prst="ellipse">
              <a:avLst/>
            </a:prstGeom>
            <a:solidFill>
              <a:srgbClr val="663300"/>
            </a:solidFill>
            <a:ln w="38100" algn="ctr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08672" name="Object 128"/>
            <p:cNvGraphicFramePr>
              <a:graphicFrameLocks noChangeAspect="1"/>
            </p:cNvGraphicFramePr>
            <p:nvPr/>
          </p:nvGraphicFramePr>
          <p:xfrm>
            <a:off x="3388" y="1229"/>
            <a:ext cx="27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6" name="公式" r:id="rId6" imgW="152280" imgH="190440" progId="Equation.3">
                    <p:embed/>
                  </p:oleObj>
                </mc:Choice>
                <mc:Fallback>
                  <p:oleObj name="公式" r:id="rId6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1229"/>
                          <a:ext cx="27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684" name="Object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139578"/>
                </p:ext>
              </p:extLst>
            </p:nvPr>
          </p:nvGraphicFramePr>
          <p:xfrm>
            <a:off x="4210" y="880"/>
            <a:ext cx="54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7" name="Equation" r:id="rId8" imgW="431640" imgH="203040" progId="Equation.DSMT4">
                    <p:embed/>
                  </p:oleObj>
                </mc:Choice>
                <mc:Fallback>
                  <p:oleObj name="Equation" r:id="rId8" imgW="431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" y="880"/>
                          <a:ext cx="544" cy="20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674" name="Line 130"/>
            <p:cNvSpPr>
              <a:spLocks noChangeShapeType="1"/>
            </p:cNvSpPr>
            <p:nvPr/>
          </p:nvSpPr>
          <p:spPr bwMode="auto">
            <a:xfrm>
              <a:off x="3259" y="1255"/>
              <a:ext cx="868" cy="1097"/>
            </a:xfrm>
            <a:prstGeom prst="line">
              <a:avLst/>
            </a:prstGeom>
            <a:noFill/>
            <a:ln w="28575">
              <a:solidFill>
                <a:srgbClr val="D43E0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75" name="Arc 131"/>
            <p:cNvSpPr>
              <a:spLocks/>
            </p:cNvSpPr>
            <p:nvPr/>
          </p:nvSpPr>
          <p:spPr bwMode="auto">
            <a:xfrm flipV="1">
              <a:off x="3506" y="1260"/>
              <a:ext cx="119" cy="2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8823"/>
                <a:gd name="T2" fmla="*/ 13035 w 21600"/>
                <a:gd name="T3" fmla="*/ 38823 h 38823"/>
                <a:gd name="T4" fmla="*/ 0 w 21600"/>
                <a:gd name="T5" fmla="*/ 21600 h 38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65"/>
                    <a:pt x="18429" y="34740"/>
                    <a:pt x="13035" y="38823"/>
                  </a:cubicBezTo>
                </a:path>
                <a:path w="21600" h="388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65"/>
                    <a:pt x="18429" y="34740"/>
                    <a:pt x="13035" y="388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77" name="Line 133"/>
            <p:cNvSpPr>
              <a:spLocks noChangeShapeType="1"/>
            </p:cNvSpPr>
            <p:nvPr/>
          </p:nvSpPr>
          <p:spPr bwMode="auto">
            <a:xfrm>
              <a:off x="4161" y="1255"/>
              <a:ext cx="0" cy="4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78" name="Line 134"/>
            <p:cNvSpPr>
              <a:spLocks noChangeShapeType="1"/>
            </p:cNvSpPr>
            <p:nvPr/>
          </p:nvSpPr>
          <p:spPr bwMode="auto">
            <a:xfrm flipH="1">
              <a:off x="4130" y="1249"/>
              <a:ext cx="1" cy="1096"/>
            </a:xfrm>
            <a:prstGeom prst="line">
              <a:avLst/>
            </a:prstGeom>
            <a:noFill/>
            <a:ln w="28575">
              <a:solidFill>
                <a:srgbClr val="D43E0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79" name="Line 135"/>
            <p:cNvSpPr>
              <a:spLocks noChangeShapeType="1"/>
            </p:cNvSpPr>
            <p:nvPr/>
          </p:nvSpPr>
          <p:spPr bwMode="auto">
            <a:xfrm flipV="1">
              <a:off x="4161" y="1725"/>
              <a:ext cx="0" cy="613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80" name="Text Box 136"/>
            <p:cNvSpPr txBox="1">
              <a:spLocks noChangeArrowheads="1"/>
            </p:cNvSpPr>
            <p:nvPr/>
          </p:nvSpPr>
          <p:spPr bwMode="auto">
            <a:xfrm>
              <a:off x="4160" y="1741"/>
              <a:ext cx="33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9900CC"/>
                  </a:solidFill>
                </a:rPr>
                <a:t>I</a:t>
              </a:r>
              <a:r>
                <a:rPr lang="en-US" altLang="zh-CN" sz="2000" b="1" baseline="-25000" dirty="0">
                  <a:solidFill>
                    <a:srgbClr val="9900CC"/>
                  </a:solidFill>
                </a:rPr>
                <a:t>C</a:t>
              </a:r>
              <a:endParaRPr lang="en-US" altLang="zh-CN" sz="2000" b="1" i="1" dirty="0">
                <a:solidFill>
                  <a:srgbClr val="9900CC"/>
                </a:solidFill>
              </a:endParaRPr>
            </a:p>
          </p:txBody>
        </p:sp>
        <p:sp>
          <p:nvSpPr>
            <p:cNvPr id="108681" name="Oval 137"/>
            <p:cNvSpPr>
              <a:spLocks noChangeArrowheads="1"/>
            </p:cNvSpPr>
            <p:nvPr/>
          </p:nvSpPr>
          <p:spPr bwMode="auto">
            <a:xfrm>
              <a:off x="4242" y="1754"/>
              <a:ext cx="27" cy="29"/>
            </a:xfrm>
            <a:prstGeom prst="ellipse">
              <a:avLst/>
            </a:prstGeom>
            <a:solidFill>
              <a:srgbClr val="663300"/>
            </a:solidFill>
            <a:ln w="38100" algn="ctr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682" name="Line 138"/>
            <p:cNvSpPr>
              <a:spLocks noChangeShapeType="1"/>
            </p:cNvSpPr>
            <p:nvPr/>
          </p:nvSpPr>
          <p:spPr bwMode="auto">
            <a:xfrm flipH="1">
              <a:off x="4161" y="1104"/>
              <a:ext cx="168" cy="2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87" name="Line 143"/>
            <p:cNvSpPr>
              <a:spLocks noChangeShapeType="1"/>
            </p:cNvSpPr>
            <p:nvPr/>
          </p:nvSpPr>
          <p:spPr bwMode="auto">
            <a:xfrm>
              <a:off x="4146" y="1502"/>
              <a:ext cx="183" cy="37"/>
            </a:xfrm>
            <a:prstGeom prst="line">
              <a:avLst/>
            </a:prstGeom>
            <a:noFill/>
            <a:ln w="12700">
              <a:solidFill>
                <a:srgbClr val="D43E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08688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599568"/>
                </p:ext>
              </p:extLst>
            </p:nvPr>
          </p:nvGraphicFramePr>
          <p:xfrm>
            <a:off x="4373" y="1460"/>
            <a:ext cx="599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8" name="Equation" r:id="rId10" imgW="495000" imgH="228600" progId="Equation.DSMT4">
                    <p:embed/>
                  </p:oleObj>
                </mc:Choice>
                <mc:Fallback>
                  <p:oleObj name="Equation" r:id="rId10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" y="1460"/>
                          <a:ext cx="599" cy="239"/>
                        </a:xfrm>
                        <a:prstGeom prst="rect">
                          <a:avLst/>
                        </a:prstGeom>
                        <a:solidFill>
                          <a:srgbClr val="D43E0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692" name="Text Box 148"/>
          <p:cNvSpPr txBox="1">
            <a:spLocks noChangeArrowheads="1"/>
          </p:cNvSpPr>
          <p:nvPr/>
        </p:nvSpPr>
        <p:spPr bwMode="auto">
          <a:xfrm>
            <a:off x="952501" y="2505821"/>
            <a:ext cx="3062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6600"/>
                </a:solidFill>
              </a:rPr>
              <a:t>由相量图分析可得：</a:t>
            </a:r>
          </a:p>
        </p:txBody>
      </p:sp>
      <p:sp>
        <p:nvSpPr>
          <p:cNvPr id="108694" name="Text Box 150"/>
          <p:cNvSpPr txBox="1">
            <a:spLocks noChangeArrowheads="1"/>
          </p:cNvSpPr>
          <p:nvPr/>
        </p:nvSpPr>
        <p:spPr bwMode="auto">
          <a:xfrm>
            <a:off x="3915709" y="2512700"/>
            <a:ext cx="200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）相量图</a:t>
            </a:r>
          </a:p>
        </p:txBody>
      </p:sp>
      <p:sp>
        <p:nvSpPr>
          <p:cNvPr id="2" name="Rectangle 1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1444"/>
              </p:ext>
            </p:extLst>
          </p:nvPr>
        </p:nvGraphicFramePr>
        <p:xfrm>
          <a:off x="114379" y="3219822"/>
          <a:ext cx="5105244" cy="70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9" name="Equation" r:id="rId12" imgW="3530600" imgH="482600" progId="Equation.DSMT4">
                  <p:embed/>
                </p:oleObj>
              </mc:Choice>
              <mc:Fallback>
                <p:oleObj name="Equation" r:id="rId12" imgW="3530600" imgH="482600" progId="Equation.DSMT4">
                  <p:embed/>
                  <p:pic>
                    <p:nvPicPr>
                      <p:cNvPr id="0" name="对象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79" y="3219822"/>
                        <a:ext cx="5105244" cy="70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44949"/>
              </p:ext>
            </p:extLst>
          </p:nvPr>
        </p:nvGraphicFramePr>
        <p:xfrm>
          <a:off x="336648" y="4011910"/>
          <a:ext cx="1881637" cy="59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0" name="Equation" r:id="rId14" imgW="1231900" imgH="393700" progId="Equation.DSMT4">
                  <p:embed/>
                </p:oleObj>
              </mc:Choice>
              <mc:Fallback>
                <p:oleObj name="Equation" r:id="rId14" imgW="1231900" imgH="393700" progId="Equation.DSMT4">
                  <p:embed/>
                  <p:pic>
                    <p:nvPicPr>
                      <p:cNvPr id="0" name="对象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48" y="4011910"/>
                        <a:ext cx="1881637" cy="598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81696"/>
              </p:ext>
            </p:extLst>
          </p:nvPr>
        </p:nvGraphicFramePr>
        <p:xfrm>
          <a:off x="6718920" y="3435846"/>
          <a:ext cx="1113806" cy="39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1" name="Equation" r:id="rId16" imgW="647981" imgH="228699" progId="Equation.DSMT4">
                  <p:embed/>
                </p:oleObj>
              </mc:Choice>
              <mc:Fallback>
                <p:oleObj name="Equation" r:id="rId16" imgW="647981" imgH="228699" progId="Equation.DSMT4">
                  <p:embed/>
                  <p:pic>
                    <p:nvPicPr>
                      <p:cNvPr id="0" name="对象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920" y="3435846"/>
                        <a:ext cx="1113806" cy="393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944865"/>
              </p:ext>
            </p:extLst>
          </p:nvPr>
        </p:nvGraphicFramePr>
        <p:xfrm>
          <a:off x="6228184" y="4047914"/>
          <a:ext cx="226210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2" name="Equation" r:id="rId18" imgW="1536033" imgH="393529" progId="Equation.DSMT4">
                  <p:embed/>
                </p:oleObj>
              </mc:Choice>
              <mc:Fallback>
                <p:oleObj name="Equation" r:id="rId18" imgW="1536033" imgH="393529" progId="Equation.DSMT4">
                  <p:embed/>
                  <p:pic>
                    <p:nvPicPr>
                      <p:cNvPr id="0" name="对象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047914"/>
                        <a:ext cx="226210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5553869" y="3291830"/>
            <a:ext cx="32431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ne 135"/>
          <p:cNvSpPr>
            <a:spLocks noChangeShapeType="1"/>
          </p:cNvSpPr>
          <p:nvPr/>
        </p:nvSpPr>
        <p:spPr bwMode="auto">
          <a:xfrm flipH="1" flipV="1">
            <a:off x="3749910" y="535316"/>
            <a:ext cx="1358900" cy="118928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80477"/>
              </p:ext>
            </p:extLst>
          </p:nvPr>
        </p:nvGraphicFramePr>
        <p:xfrm>
          <a:off x="7429968" y="801716"/>
          <a:ext cx="6556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3" name="Equation" r:id="rId20" imgW="380880" imgH="279360" progId="Equation.DSMT4">
                  <p:embed/>
                </p:oleObj>
              </mc:Choice>
              <mc:Fallback>
                <p:oleObj name="Equation" r:id="rId20" imgW="380880" imgH="27936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968" y="801716"/>
                        <a:ext cx="6556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39094"/>
              </p:ext>
            </p:extLst>
          </p:nvPr>
        </p:nvGraphicFramePr>
        <p:xfrm>
          <a:off x="7308304" y="1980568"/>
          <a:ext cx="1114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4" name="Equation" r:id="rId22" imgW="647640" imgH="279360" progId="Equation.DSMT4">
                  <p:embed/>
                </p:oleObj>
              </mc:Choice>
              <mc:Fallback>
                <p:oleObj name="Equation" r:id="rId22" imgW="647640" imgH="27936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0568"/>
                        <a:ext cx="11144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148"/>
          <p:cNvSpPr txBox="1">
            <a:spLocks noChangeArrowheads="1"/>
          </p:cNvSpPr>
          <p:nvPr/>
        </p:nvSpPr>
        <p:spPr bwMode="auto">
          <a:xfrm>
            <a:off x="6678846" y="362225"/>
            <a:ext cx="2157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</a:rPr>
              <a:t>并联电容前：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89" name="Text Box 148"/>
          <p:cNvSpPr txBox="1">
            <a:spLocks noChangeArrowheads="1"/>
          </p:cNvSpPr>
          <p:nvPr/>
        </p:nvSpPr>
        <p:spPr bwMode="auto">
          <a:xfrm>
            <a:off x="6831246" y="1438701"/>
            <a:ext cx="2157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00"/>
                </a:solidFill>
              </a:rPr>
              <a:t>并联电容后：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2522538" y="4227934"/>
            <a:ext cx="270739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   </a:t>
            </a:r>
            <a:r>
              <a:rPr kumimoji="1" lang="zh-CN" altLang="en-US" sz="2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工程上一般将功率因数提高到</a:t>
            </a:r>
            <a:r>
              <a:rPr kumimoji="1" lang="en-US" altLang="zh-CN" sz="2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0.85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~</a:t>
            </a:r>
            <a:r>
              <a:rPr kumimoji="1" lang="en-US" altLang="zh-CN" sz="2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0.95</a:t>
            </a:r>
          </a:p>
        </p:txBody>
      </p:sp>
    </p:spTree>
    <p:extLst>
      <p:ext uri="{BB962C8B-B14F-4D97-AF65-F5344CB8AC3E}">
        <p14:creationId xmlns:p14="http://schemas.microsoft.com/office/powerpoint/2010/main" val="1864696151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86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8" grpId="0"/>
      <p:bldP spid="108692" grpId="0"/>
      <p:bldP spid="108694" grpId="0"/>
      <p:bldP spid="88" grpId="0"/>
      <p:bldP spid="89" grpId="0"/>
      <p:bldP spid="9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33" name="Group 57"/>
          <p:cNvGrpSpPr>
            <a:grpSpLocks/>
          </p:cNvGrpSpPr>
          <p:nvPr/>
        </p:nvGrpSpPr>
        <p:grpSpPr bwMode="auto">
          <a:xfrm>
            <a:off x="405591" y="749643"/>
            <a:ext cx="2735606" cy="2367302"/>
            <a:chOff x="288" y="699"/>
            <a:chExt cx="1758" cy="2064"/>
          </a:xfrm>
        </p:grpSpPr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641" y="1036"/>
              <a:ext cx="861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 flipH="1">
              <a:off x="651" y="2581"/>
              <a:ext cx="84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592" y="1004"/>
              <a:ext cx="64" cy="64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78" y="2543"/>
              <a:ext cx="64" cy="64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grpSp>
          <p:nvGrpSpPr>
            <p:cNvPr id="101412" name="Group 36"/>
            <p:cNvGrpSpPr>
              <a:grpSpLocks/>
            </p:cNvGrpSpPr>
            <p:nvPr/>
          </p:nvGrpSpPr>
          <p:grpSpPr bwMode="auto">
            <a:xfrm>
              <a:off x="1375" y="1036"/>
              <a:ext cx="671" cy="1562"/>
              <a:chOff x="1046" y="1036"/>
              <a:chExt cx="671" cy="1553"/>
            </a:xfrm>
          </p:grpSpPr>
          <p:sp>
            <p:nvSpPr>
              <p:cNvPr id="101381" name="Line 5"/>
              <p:cNvSpPr>
                <a:spLocks noChangeShapeType="1"/>
              </p:cNvSpPr>
              <p:nvPr/>
            </p:nvSpPr>
            <p:spPr bwMode="auto">
              <a:xfrm>
                <a:off x="1171" y="1036"/>
                <a:ext cx="0" cy="659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382" name="Text Box 6"/>
              <p:cNvSpPr txBox="1">
                <a:spLocks noChangeArrowheads="1"/>
              </p:cNvSpPr>
              <p:nvPr/>
            </p:nvSpPr>
            <p:spPr bwMode="auto">
              <a:xfrm>
                <a:off x="1234" y="1766"/>
                <a:ext cx="48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 smtClean="0">
                    <a:solidFill>
                      <a:srgbClr val="006600"/>
                    </a:solidFill>
                  </a:rPr>
                  <a:t>X</a:t>
                </a:r>
                <a:r>
                  <a:rPr lang="en-US" altLang="zh-CN" sz="2000" b="1" baseline="-25000" dirty="0" smtClean="0">
                    <a:solidFill>
                      <a:srgbClr val="006600"/>
                    </a:solidFill>
                  </a:rPr>
                  <a:t>L</a:t>
                </a:r>
                <a:endParaRPr lang="en-US" altLang="zh-CN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01394" name="Line 18"/>
              <p:cNvSpPr>
                <a:spLocks noChangeShapeType="1"/>
              </p:cNvSpPr>
              <p:nvPr/>
            </p:nvSpPr>
            <p:spPr bwMode="auto">
              <a:xfrm>
                <a:off x="1166" y="2109"/>
                <a:ext cx="0" cy="20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grpSp>
            <p:nvGrpSpPr>
              <p:cNvPr id="101395" name="Group 19"/>
              <p:cNvGrpSpPr>
                <a:grpSpLocks/>
              </p:cNvGrpSpPr>
              <p:nvPr/>
            </p:nvGrpSpPr>
            <p:grpSpPr bwMode="auto">
              <a:xfrm>
                <a:off x="1148" y="1700"/>
                <a:ext cx="113" cy="407"/>
                <a:chOff x="1314" y="1198"/>
                <a:chExt cx="113" cy="407"/>
              </a:xfrm>
            </p:grpSpPr>
            <p:sp>
              <p:nvSpPr>
                <p:cNvPr id="101396" name="Freeform 20"/>
                <p:cNvSpPr>
                  <a:spLocks/>
                </p:cNvSpPr>
                <p:nvPr/>
              </p:nvSpPr>
              <p:spPr bwMode="auto">
                <a:xfrm>
                  <a:off x="1325" y="1198"/>
                  <a:ext cx="102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  <p:sp>
              <p:nvSpPr>
                <p:cNvPr id="101397" name="Freeform 21"/>
                <p:cNvSpPr>
                  <a:spLocks/>
                </p:cNvSpPr>
                <p:nvPr/>
              </p:nvSpPr>
              <p:spPr bwMode="auto">
                <a:xfrm>
                  <a:off x="1314" y="1302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  <p:sp>
              <p:nvSpPr>
                <p:cNvPr id="101398" name="Freeform 22"/>
                <p:cNvSpPr>
                  <a:spLocks/>
                </p:cNvSpPr>
                <p:nvPr/>
              </p:nvSpPr>
              <p:spPr bwMode="auto">
                <a:xfrm>
                  <a:off x="1314" y="1400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/>
              </p:nvSpPr>
              <p:spPr bwMode="auto">
                <a:xfrm>
                  <a:off x="1314" y="1503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101400" name="Line 24"/>
              <p:cNvSpPr>
                <a:spLocks noChangeShapeType="1"/>
              </p:cNvSpPr>
              <p:nvPr/>
            </p:nvSpPr>
            <p:spPr bwMode="auto">
              <a:xfrm>
                <a:off x="1051" y="2313"/>
                <a:ext cx="25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01401" name="Line 25"/>
              <p:cNvSpPr>
                <a:spLocks noChangeShapeType="1"/>
              </p:cNvSpPr>
              <p:nvPr/>
            </p:nvSpPr>
            <p:spPr bwMode="auto">
              <a:xfrm>
                <a:off x="1046" y="2398"/>
                <a:ext cx="25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01402" name="Line 26"/>
              <p:cNvSpPr>
                <a:spLocks noChangeShapeType="1"/>
              </p:cNvSpPr>
              <p:nvPr/>
            </p:nvSpPr>
            <p:spPr bwMode="auto">
              <a:xfrm>
                <a:off x="1169" y="2387"/>
                <a:ext cx="0" cy="20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403" name="Rectangle 27"/>
              <p:cNvSpPr>
                <a:spLocks noChangeArrowheads="1"/>
              </p:cNvSpPr>
              <p:nvPr/>
            </p:nvSpPr>
            <p:spPr bwMode="auto">
              <a:xfrm>
                <a:off x="1106" y="1225"/>
                <a:ext cx="128" cy="24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404" name="Text Box 28"/>
              <p:cNvSpPr txBox="1">
                <a:spLocks noChangeArrowheads="1"/>
              </p:cNvSpPr>
              <p:nvPr/>
            </p:nvSpPr>
            <p:spPr bwMode="auto">
              <a:xfrm>
                <a:off x="1231" y="1221"/>
                <a:ext cx="211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006600"/>
                    </a:solidFill>
                  </a:rPr>
                  <a:t>R</a:t>
                </a:r>
                <a:endParaRPr lang="en-US" altLang="zh-CN" sz="20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101405" name="Text Box 29"/>
              <p:cNvSpPr txBox="1">
                <a:spLocks noChangeArrowheads="1"/>
              </p:cNvSpPr>
              <p:nvPr/>
            </p:nvSpPr>
            <p:spPr bwMode="auto">
              <a:xfrm>
                <a:off x="1237" y="2226"/>
                <a:ext cx="347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zh-CN" sz="2000" b="1" i="1" dirty="0" smtClean="0">
                    <a:solidFill>
                      <a:srgbClr val="006600"/>
                    </a:solidFill>
                  </a:rPr>
                  <a:t>X</a:t>
                </a:r>
                <a:r>
                  <a:rPr lang="en-US" altLang="zh-CN" sz="2000" b="1" baseline="-25000" dirty="0" smtClean="0">
                    <a:solidFill>
                      <a:srgbClr val="006600"/>
                    </a:solidFill>
                  </a:rPr>
                  <a:t>C</a:t>
                </a:r>
                <a:endParaRPr lang="en-US" altLang="zh-CN" sz="2000" b="1" baseline="-25000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01411" name="Group 35"/>
            <p:cNvGrpSpPr>
              <a:grpSpLocks/>
            </p:cNvGrpSpPr>
            <p:nvPr/>
          </p:nvGrpSpPr>
          <p:grpSpPr bwMode="auto">
            <a:xfrm>
              <a:off x="695" y="699"/>
              <a:ext cx="367" cy="347"/>
              <a:chOff x="695" y="699"/>
              <a:chExt cx="367" cy="347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rot="-5400000">
                <a:off x="879" y="794"/>
                <a:ext cx="0" cy="3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388" name="Rectangle 12"/>
              <p:cNvSpPr>
                <a:spLocks noChangeArrowheads="1"/>
              </p:cNvSpPr>
              <p:nvPr/>
            </p:nvSpPr>
            <p:spPr bwMode="auto">
              <a:xfrm>
                <a:off x="757" y="699"/>
                <a:ext cx="158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 err="1" smtClean="0">
                    <a:solidFill>
                      <a:srgbClr val="006600"/>
                    </a:solidFill>
                  </a:rPr>
                  <a:t>i</a:t>
                </a:r>
                <a:endParaRPr lang="en-US" altLang="zh-CN" sz="2000" b="1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01418" name="Group 42"/>
            <p:cNvGrpSpPr>
              <a:grpSpLocks/>
            </p:cNvGrpSpPr>
            <p:nvPr/>
          </p:nvGrpSpPr>
          <p:grpSpPr bwMode="auto">
            <a:xfrm>
              <a:off x="288" y="1465"/>
              <a:ext cx="319" cy="596"/>
              <a:chOff x="435" y="1465"/>
              <a:chExt cx="319" cy="596"/>
            </a:xfrm>
          </p:grpSpPr>
          <p:sp>
            <p:nvSpPr>
              <p:cNvPr id="101392" name="Rectangle 16"/>
              <p:cNvSpPr>
                <a:spLocks noChangeArrowheads="1"/>
              </p:cNvSpPr>
              <p:nvPr/>
            </p:nvSpPr>
            <p:spPr bwMode="auto">
              <a:xfrm>
                <a:off x="435" y="1623"/>
                <a:ext cx="241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i="1" dirty="0"/>
                  <a:t> </a:t>
                </a:r>
                <a:r>
                  <a:rPr lang="en-US" altLang="zh-CN" sz="2000" b="1" i="1" dirty="0" smtClean="0">
                    <a:solidFill>
                      <a:srgbClr val="006600"/>
                    </a:solidFill>
                  </a:rPr>
                  <a:t>u</a:t>
                </a:r>
                <a:endParaRPr lang="en-US" altLang="zh-CN" sz="2000" b="1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01393" name="Line 17"/>
              <p:cNvSpPr>
                <a:spLocks noChangeShapeType="1"/>
              </p:cNvSpPr>
              <p:nvPr/>
            </p:nvSpPr>
            <p:spPr bwMode="auto">
              <a:xfrm rot="5400000" flipV="1">
                <a:off x="456" y="1762"/>
                <a:ext cx="596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</p:grpSp>
        <p:grpSp>
          <p:nvGrpSpPr>
            <p:cNvPr id="101419" name="Group 43"/>
            <p:cNvGrpSpPr>
              <a:grpSpLocks/>
            </p:cNvGrpSpPr>
            <p:nvPr/>
          </p:nvGrpSpPr>
          <p:grpSpPr bwMode="auto">
            <a:xfrm>
              <a:off x="977" y="1170"/>
              <a:ext cx="392" cy="348"/>
              <a:chOff x="977" y="1170"/>
              <a:chExt cx="392" cy="348"/>
            </a:xfrm>
          </p:grpSpPr>
          <p:sp>
            <p:nvSpPr>
              <p:cNvPr id="101415" name="Line 39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414" name="Rectangle 38"/>
              <p:cNvSpPr>
                <a:spLocks noChangeArrowheads="1"/>
              </p:cNvSpPr>
              <p:nvPr/>
            </p:nvSpPr>
            <p:spPr bwMode="auto">
              <a:xfrm>
                <a:off x="977" y="1170"/>
                <a:ext cx="30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i="1" dirty="0"/>
                  <a:t> </a:t>
                </a:r>
                <a:r>
                  <a:rPr lang="en-US" altLang="zh-CN" sz="2000" b="1" i="1" dirty="0" err="1" smtClean="0">
                    <a:solidFill>
                      <a:srgbClr val="006600"/>
                    </a:solidFill>
                  </a:rPr>
                  <a:t>u</a:t>
                </a:r>
                <a:r>
                  <a:rPr lang="en-US" altLang="zh-CN" sz="2000" b="1" baseline="-25000" dirty="0" err="1" smtClean="0">
                    <a:solidFill>
                      <a:srgbClr val="006600"/>
                    </a:solidFill>
                  </a:rPr>
                  <a:t>R</a:t>
                </a:r>
                <a:endParaRPr lang="en-US" altLang="zh-CN" sz="2000" b="1" i="1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01420" name="Group 44"/>
            <p:cNvGrpSpPr>
              <a:grpSpLocks/>
            </p:cNvGrpSpPr>
            <p:nvPr/>
          </p:nvGrpSpPr>
          <p:grpSpPr bwMode="auto">
            <a:xfrm>
              <a:off x="975" y="1704"/>
              <a:ext cx="388" cy="348"/>
              <a:chOff x="981" y="1170"/>
              <a:chExt cx="388" cy="348"/>
            </a:xfrm>
          </p:grpSpPr>
          <p:sp>
            <p:nvSpPr>
              <p:cNvPr id="101421" name="Line 45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423" name="Rectangle 47"/>
              <p:cNvSpPr>
                <a:spLocks noChangeArrowheads="1"/>
              </p:cNvSpPr>
              <p:nvPr/>
            </p:nvSpPr>
            <p:spPr bwMode="auto">
              <a:xfrm>
                <a:off x="981" y="1170"/>
                <a:ext cx="287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i="1" dirty="0"/>
                  <a:t> </a:t>
                </a:r>
                <a:r>
                  <a:rPr lang="en-US" altLang="zh-CN" sz="2000" b="1" i="1" dirty="0" err="1" smtClean="0">
                    <a:solidFill>
                      <a:srgbClr val="006600"/>
                    </a:solidFill>
                  </a:rPr>
                  <a:t>u</a:t>
                </a:r>
                <a:r>
                  <a:rPr lang="en-US" altLang="zh-CN" sz="2000" b="1" baseline="-25000" dirty="0" err="1" smtClean="0">
                    <a:solidFill>
                      <a:srgbClr val="006600"/>
                    </a:solidFill>
                  </a:rPr>
                  <a:t>L</a:t>
                </a:r>
                <a:endParaRPr lang="en-US" altLang="zh-CN" sz="2000" b="1" i="1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01425" name="Group 49"/>
            <p:cNvGrpSpPr>
              <a:grpSpLocks/>
            </p:cNvGrpSpPr>
            <p:nvPr/>
          </p:nvGrpSpPr>
          <p:grpSpPr bwMode="auto">
            <a:xfrm>
              <a:off x="971" y="2142"/>
              <a:ext cx="392" cy="348"/>
              <a:chOff x="977" y="1170"/>
              <a:chExt cx="392" cy="348"/>
            </a:xfrm>
          </p:grpSpPr>
          <p:sp>
            <p:nvSpPr>
              <p:cNvPr id="101426" name="Line 50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/>
              </a:p>
            </p:txBody>
          </p:sp>
          <p:sp>
            <p:nvSpPr>
              <p:cNvPr id="101428" name="Rectangle 52"/>
              <p:cNvSpPr>
                <a:spLocks noChangeArrowheads="1"/>
              </p:cNvSpPr>
              <p:nvPr/>
            </p:nvSpPr>
            <p:spPr bwMode="auto">
              <a:xfrm>
                <a:off x="977" y="1170"/>
                <a:ext cx="299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i="1" dirty="0"/>
                  <a:t> </a:t>
                </a:r>
                <a:r>
                  <a:rPr lang="en-US" altLang="zh-CN" sz="2000" b="1" i="1" dirty="0" err="1" smtClean="0">
                    <a:solidFill>
                      <a:srgbClr val="006600"/>
                    </a:solidFill>
                  </a:rPr>
                  <a:t>u</a:t>
                </a:r>
                <a:r>
                  <a:rPr lang="en-US" altLang="zh-CN" sz="2000" b="1" baseline="-25000" dirty="0" err="1" smtClean="0">
                    <a:solidFill>
                      <a:srgbClr val="006600"/>
                    </a:solidFill>
                  </a:rPr>
                  <a:t>C</a:t>
                </a:r>
                <a:endParaRPr lang="en-US" altLang="zh-CN" sz="2000" b="1" i="1" dirty="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101431" name="Text Box 55"/>
            <p:cNvSpPr txBox="1">
              <a:spLocks noChangeArrowheads="1"/>
            </p:cNvSpPr>
            <p:nvPr/>
          </p:nvSpPr>
          <p:spPr bwMode="auto">
            <a:xfrm>
              <a:off x="338" y="869"/>
              <a:ext cx="35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101432" name="Text Box 56"/>
            <p:cNvSpPr txBox="1">
              <a:spLocks noChangeArrowheads="1"/>
            </p:cNvSpPr>
            <p:nvPr/>
          </p:nvSpPr>
          <p:spPr bwMode="auto">
            <a:xfrm>
              <a:off x="330" y="2414"/>
              <a:ext cx="35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006600"/>
                  </a:solidFill>
                </a:rPr>
                <a:t>b</a:t>
              </a:r>
            </a:p>
          </p:txBody>
        </p:sp>
      </p:grpSp>
      <p:sp>
        <p:nvSpPr>
          <p:cNvPr id="101434" name="Text Box 58"/>
          <p:cNvSpPr txBox="1">
            <a:spLocks noChangeArrowheads="1"/>
          </p:cNvSpPr>
          <p:nvPr/>
        </p:nvSpPr>
        <p:spPr bwMode="auto">
          <a:xfrm>
            <a:off x="2450542" y="287978"/>
            <a:ext cx="5022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i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en-US" altLang="zh-CN" sz="2400" b="1" i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RLC 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</a:t>
            </a: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的相量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分析</a:t>
            </a:r>
            <a:endParaRPr lang="zh-CN" altLang="en-US" sz="2400" b="1" dirty="0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576181" y="2960406"/>
            <a:ext cx="2103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RLC</a:t>
            </a:r>
            <a:r>
              <a:rPr lang="zh-CN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串联电路</a:t>
            </a:r>
            <a:endParaRPr lang="zh-CN" alt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3173453" y="2729574"/>
            <a:ext cx="3774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则</a:t>
            </a:r>
            <a:r>
              <a:rPr lang="en-US" altLang="zh-CN" b="1" i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u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1" i="1" dirty="0" err="1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</a:t>
            </a:r>
            <a:r>
              <a:rPr lang="zh-CN" altLang="en-US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对应的相量形式为：</a:t>
            </a:r>
            <a:endParaRPr lang="zh-CN" altLang="en-US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2843808" y="1476911"/>
            <a:ext cx="384681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由</a:t>
            </a:r>
            <a:r>
              <a:rPr lang="en-US" altLang="zh-CN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KVL</a:t>
            </a:r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可得</a:t>
            </a:r>
            <a:endParaRPr lang="zh-CN" altLang="en-US" sz="2800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445" name="Text Box 69"/>
          <p:cNvSpPr txBox="1">
            <a:spLocks noChangeArrowheads="1"/>
          </p:cNvSpPr>
          <p:nvPr/>
        </p:nvSpPr>
        <p:spPr bwMode="auto">
          <a:xfrm>
            <a:off x="3131840" y="873513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设</a:t>
            </a:r>
            <a:r>
              <a:rPr lang="zh-CN" altLang="en-US" sz="2800" b="1" dirty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电流</a:t>
            </a:r>
          </a:p>
        </p:txBody>
      </p:sp>
      <p:sp>
        <p:nvSpPr>
          <p:cNvPr id="101518" name="Arc 142"/>
          <p:cNvSpPr>
            <a:spLocks/>
          </p:cNvSpPr>
          <p:nvPr/>
        </p:nvSpPr>
        <p:spPr bwMode="auto">
          <a:xfrm>
            <a:off x="1063303" y="1265065"/>
            <a:ext cx="523875" cy="139184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4150 w 43200"/>
              <a:gd name="T3" fmla="*/ 887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024"/>
                  <a:pt x="1453" y="12566"/>
                  <a:pt x="4149" y="886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024"/>
                  <a:pt x="1453" y="12566"/>
                  <a:pt x="4149" y="886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6633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78400"/>
              </p:ext>
            </p:extLst>
          </p:nvPr>
        </p:nvGraphicFramePr>
        <p:xfrm>
          <a:off x="4398532" y="2140233"/>
          <a:ext cx="2477773" cy="57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4" name="公式" r:id="rId3" imgW="990600" imgH="228600" progId="Equation.3">
                  <p:embed/>
                </p:oleObj>
              </mc:Choice>
              <mc:Fallback>
                <p:oleObj name="公式" r:id="rId3" imgW="9906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532" y="2140233"/>
                        <a:ext cx="2477773" cy="571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90782"/>
              </p:ext>
            </p:extLst>
          </p:nvPr>
        </p:nvGraphicFramePr>
        <p:xfrm>
          <a:off x="4442716" y="995860"/>
          <a:ext cx="1527953" cy="45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5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2716" y="995860"/>
                        <a:ext cx="1527953" cy="458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89039"/>
              </p:ext>
            </p:extLst>
          </p:nvPr>
        </p:nvGraphicFramePr>
        <p:xfrm>
          <a:off x="3923928" y="3978757"/>
          <a:ext cx="2075235" cy="59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6" name="Equation" r:id="rId7" imgW="1091880" imgH="317160" progId="Equation.DSMT4">
                  <p:embed/>
                </p:oleObj>
              </mc:Choice>
              <mc:Fallback>
                <p:oleObj name="Equation" r:id="rId7" imgW="1091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978757"/>
                        <a:ext cx="2075235" cy="59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715"/>
              </p:ext>
            </p:extLst>
          </p:nvPr>
        </p:nvGraphicFramePr>
        <p:xfrm>
          <a:off x="3977892" y="3291830"/>
          <a:ext cx="1082966" cy="50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7" name="Equation" r:id="rId9" imgW="596880" imgH="279360" progId="Equation.DSMT4">
                  <p:embed/>
                </p:oleObj>
              </mc:Choice>
              <mc:Fallback>
                <p:oleObj name="Equation" r:id="rId9" imgW="596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7892" y="3291830"/>
                        <a:ext cx="1082966" cy="50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8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34" grpId="0"/>
      <p:bldP spid="101435" grpId="0"/>
      <p:bldP spid="101438" grpId="0"/>
      <p:bldP spid="101440" grpId="0"/>
      <p:bldP spid="101445" grpId="0"/>
      <p:bldP spid="101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33" name="Group 57"/>
          <p:cNvGrpSpPr>
            <a:grpSpLocks/>
          </p:cNvGrpSpPr>
          <p:nvPr/>
        </p:nvGrpSpPr>
        <p:grpSpPr bwMode="auto">
          <a:xfrm>
            <a:off x="286243" y="238922"/>
            <a:ext cx="2909888" cy="2321424"/>
            <a:chOff x="288" y="712"/>
            <a:chExt cx="1870" cy="2024"/>
          </a:xfrm>
        </p:grpSpPr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641" y="1036"/>
              <a:ext cx="861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 flipH="1">
              <a:off x="651" y="2581"/>
              <a:ext cx="84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592" y="1004"/>
              <a:ext cx="64" cy="64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78" y="2543"/>
              <a:ext cx="64" cy="64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1412" name="Group 36"/>
            <p:cNvGrpSpPr>
              <a:grpSpLocks/>
            </p:cNvGrpSpPr>
            <p:nvPr/>
          </p:nvGrpSpPr>
          <p:grpSpPr bwMode="auto">
            <a:xfrm>
              <a:off x="1375" y="1036"/>
              <a:ext cx="783" cy="1562"/>
              <a:chOff x="1046" y="1036"/>
              <a:chExt cx="783" cy="1553"/>
            </a:xfrm>
          </p:grpSpPr>
          <p:sp>
            <p:nvSpPr>
              <p:cNvPr id="101381" name="Line 5"/>
              <p:cNvSpPr>
                <a:spLocks noChangeShapeType="1"/>
              </p:cNvSpPr>
              <p:nvPr/>
            </p:nvSpPr>
            <p:spPr bwMode="auto">
              <a:xfrm>
                <a:off x="1171" y="1036"/>
                <a:ext cx="0" cy="659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382" name="Text Box 6"/>
              <p:cNvSpPr txBox="1">
                <a:spLocks noChangeArrowheads="1"/>
              </p:cNvSpPr>
              <p:nvPr/>
            </p:nvSpPr>
            <p:spPr bwMode="auto">
              <a:xfrm>
                <a:off x="1234" y="1766"/>
                <a:ext cx="483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>
                    <a:solidFill>
                      <a:srgbClr val="006600"/>
                    </a:solidFill>
                  </a:rPr>
                  <a:t>jX</a:t>
                </a:r>
                <a:r>
                  <a:rPr lang="en-US" altLang="zh-CN" b="1" baseline="-25000">
                    <a:solidFill>
                      <a:srgbClr val="006600"/>
                    </a:solidFill>
                  </a:rPr>
                  <a:t>L</a:t>
                </a:r>
                <a:endParaRPr lang="en-US" altLang="zh-CN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101394" name="Line 18"/>
              <p:cNvSpPr>
                <a:spLocks noChangeShapeType="1"/>
              </p:cNvSpPr>
              <p:nvPr/>
            </p:nvSpPr>
            <p:spPr bwMode="auto">
              <a:xfrm>
                <a:off x="1166" y="2109"/>
                <a:ext cx="0" cy="20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1395" name="Group 19"/>
              <p:cNvGrpSpPr>
                <a:grpSpLocks/>
              </p:cNvGrpSpPr>
              <p:nvPr/>
            </p:nvGrpSpPr>
            <p:grpSpPr bwMode="auto">
              <a:xfrm>
                <a:off x="1148" y="1700"/>
                <a:ext cx="113" cy="407"/>
                <a:chOff x="1314" y="1198"/>
                <a:chExt cx="113" cy="407"/>
              </a:xfrm>
            </p:grpSpPr>
            <p:sp>
              <p:nvSpPr>
                <p:cNvPr id="101396" name="Freeform 20"/>
                <p:cNvSpPr>
                  <a:spLocks/>
                </p:cNvSpPr>
                <p:nvPr/>
              </p:nvSpPr>
              <p:spPr bwMode="auto">
                <a:xfrm>
                  <a:off x="1325" y="1198"/>
                  <a:ext cx="102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97" name="Freeform 21"/>
                <p:cNvSpPr>
                  <a:spLocks/>
                </p:cNvSpPr>
                <p:nvPr/>
              </p:nvSpPr>
              <p:spPr bwMode="auto">
                <a:xfrm>
                  <a:off x="1314" y="1302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98" name="Freeform 22"/>
                <p:cNvSpPr>
                  <a:spLocks/>
                </p:cNvSpPr>
                <p:nvPr/>
              </p:nvSpPr>
              <p:spPr bwMode="auto">
                <a:xfrm>
                  <a:off x="1314" y="1400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/>
              </p:nvSpPr>
              <p:spPr bwMode="auto">
                <a:xfrm>
                  <a:off x="1314" y="1503"/>
                  <a:ext cx="110" cy="102"/>
                </a:xfrm>
                <a:custGeom>
                  <a:avLst/>
                  <a:gdLst>
                    <a:gd name="T0" fmla="*/ 0 w 187"/>
                    <a:gd name="T1" fmla="*/ 0 h 237"/>
                    <a:gd name="T2" fmla="*/ 164 w 187"/>
                    <a:gd name="T3" fmla="*/ 73 h 237"/>
                    <a:gd name="T4" fmla="*/ 137 w 187"/>
                    <a:gd name="T5" fmla="*/ 201 h 237"/>
                    <a:gd name="T6" fmla="*/ 18 w 187"/>
                    <a:gd name="T7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237">
                      <a:moveTo>
                        <a:pt x="0" y="0"/>
                      </a:moveTo>
                      <a:cubicBezTo>
                        <a:pt x="70" y="20"/>
                        <a:pt x="141" y="40"/>
                        <a:pt x="164" y="73"/>
                      </a:cubicBezTo>
                      <a:cubicBezTo>
                        <a:pt x="187" y="106"/>
                        <a:pt x="161" y="174"/>
                        <a:pt x="137" y="201"/>
                      </a:cubicBezTo>
                      <a:cubicBezTo>
                        <a:pt x="113" y="228"/>
                        <a:pt x="65" y="232"/>
                        <a:pt x="18" y="23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1400" name="Line 24"/>
              <p:cNvSpPr>
                <a:spLocks noChangeShapeType="1"/>
              </p:cNvSpPr>
              <p:nvPr/>
            </p:nvSpPr>
            <p:spPr bwMode="auto">
              <a:xfrm>
                <a:off x="1051" y="2313"/>
                <a:ext cx="25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401" name="Line 25"/>
              <p:cNvSpPr>
                <a:spLocks noChangeShapeType="1"/>
              </p:cNvSpPr>
              <p:nvPr/>
            </p:nvSpPr>
            <p:spPr bwMode="auto">
              <a:xfrm>
                <a:off x="1046" y="2398"/>
                <a:ext cx="25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402" name="Line 26"/>
              <p:cNvSpPr>
                <a:spLocks noChangeShapeType="1"/>
              </p:cNvSpPr>
              <p:nvPr/>
            </p:nvSpPr>
            <p:spPr bwMode="auto">
              <a:xfrm>
                <a:off x="1169" y="2387"/>
                <a:ext cx="0" cy="20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403" name="Rectangle 27"/>
              <p:cNvSpPr>
                <a:spLocks noChangeArrowheads="1"/>
              </p:cNvSpPr>
              <p:nvPr/>
            </p:nvSpPr>
            <p:spPr bwMode="auto">
              <a:xfrm>
                <a:off x="1106" y="1225"/>
                <a:ext cx="128" cy="24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404" name="Text Box 28"/>
              <p:cNvSpPr txBox="1">
                <a:spLocks noChangeArrowheads="1"/>
              </p:cNvSpPr>
              <p:nvPr/>
            </p:nvSpPr>
            <p:spPr bwMode="auto">
              <a:xfrm>
                <a:off x="1231" y="1221"/>
                <a:ext cx="20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i="1">
                    <a:solidFill>
                      <a:srgbClr val="006600"/>
                    </a:solidFill>
                  </a:rPr>
                  <a:t>R</a:t>
                </a:r>
                <a:endParaRPr lang="en-US" altLang="zh-CN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101405" name="Text Box 29"/>
              <p:cNvSpPr txBox="1">
                <a:spLocks noChangeArrowheads="1"/>
              </p:cNvSpPr>
              <p:nvPr/>
            </p:nvSpPr>
            <p:spPr bwMode="auto">
              <a:xfrm>
                <a:off x="1237" y="2226"/>
                <a:ext cx="59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b="1" i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-</a:t>
                </a:r>
                <a:r>
                  <a:rPr lang="en-US" altLang="zh-CN" b="1" i="1">
                    <a:solidFill>
                      <a:srgbClr val="006600"/>
                    </a:solidFill>
                  </a:rPr>
                  <a:t>jX</a:t>
                </a:r>
                <a:r>
                  <a:rPr lang="en-US" altLang="zh-CN" b="1" baseline="-25000">
                    <a:solidFill>
                      <a:srgbClr val="006600"/>
                    </a:solidFill>
                  </a:rPr>
                  <a:t>C</a:t>
                </a:r>
              </a:p>
            </p:txBody>
          </p:sp>
        </p:grpSp>
        <p:grpSp>
          <p:nvGrpSpPr>
            <p:cNvPr id="101411" name="Group 35"/>
            <p:cNvGrpSpPr>
              <a:grpSpLocks/>
            </p:cNvGrpSpPr>
            <p:nvPr/>
          </p:nvGrpSpPr>
          <p:grpSpPr bwMode="auto">
            <a:xfrm>
              <a:off x="695" y="712"/>
              <a:ext cx="367" cy="320"/>
              <a:chOff x="695" y="712"/>
              <a:chExt cx="367" cy="320"/>
            </a:xfrm>
          </p:grpSpPr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 rot="-5400000">
                <a:off x="879" y="794"/>
                <a:ext cx="0" cy="3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1410" name="Group 34"/>
              <p:cNvGrpSpPr>
                <a:grpSpLocks/>
              </p:cNvGrpSpPr>
              <p:nvPr/>
            </p:nvGrpSpPr>
            <p:grpSpPr bwMode="auto">
              <a:xfrm>
                <a:off x="757" y="712"/>
                <a:ext cx="157" cy="320"/>
                <a:chOff x="766" y="1013"/>
                <a:chExt cx="157" cy="320"/>
              </a:xfrm>
            </p:grpSpPr>
            <p:sp>
              <p:nvSpPr>
                <p:cNvPr id="101388" name="Rectangle 12"/>
                <p:cNvSpPr>
                  <a:spLocks noChangeArrowheads="1"/>
                </p:cNvSpPr>
                <p:nvPr/>
              </p:nvSpPr>
              <p:spPr bwMode="auto">
                <a:xfrm>
                  <a:off x="766" y="1013"/>
                  <a:ext cx="157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 i="1">
                      <a:solidFill>
                        <a:srgbClr val="006600"/>
                      </a:solidFill>
                    </a:rPr>
                    <a:t>I</a:t>
                  </a:r>
                  <a:endParaRPr lang="en-US" altLang="zh-CN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1406" name="Oval 30"/>
                <p:cNvSpPr>
                  <a:spLocks noChangeArrowheads="1"/>
                </p:cNvSpPr>
                <p:nvPr/>
              </p:nvSpPr>
              <p:spPr bwMode="auto">
                <a:xfrm>
                  <a:off x="868" y="1042"/>
                  <a:ext cx="38" cy="37"/>
                </a:xfrm>
                <a:prstGeom prst="ellipse">
                  <a:avLst/>
                </a:prstGeom>
                <a:solidFill>
                  <a:srgbClr val="006600"/>
                </a:solidFill>
                <a:ln w="38100" algn="ctr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418" name="Group 42"/>
            <p:cNvGrpSpPr>
              <a:grpSpLocks/>
            </p:cNvGrpSpPr>
            <p:nvPr/>
          </p:nvGrpSpPr>
          <p:grpSpPr bwMode="auto">
            <a:xfrm>
              <a:off x="288" y="1465"/>
              <a:ext cx="319" cy="596"/>
              <a:chOff x="435" y="1465"/>
              <a:chExt cx="319" cy="596"/>
            </a:xfrm>
          </p:grpSpPr>
          <p:sp>
            <p:nvSpPr>
              <p:cNvPr id="101392" name="Rectangle 16"/>
              <p:cNvSpPr>
                <a:spLocks noChangeArrowheads="1"/>
              </p:cNvSpPr>
              <p:nvPr/>
            </p:nvSpPr>
            <p:spPr bwMode="auto">
              <a:xfrm>
                <a:off x="435" y="1542"/>
                <a:ext cx="274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/>
                  <a:t> </a:t>
                </a:r>
                <a:r>
                  <a:rPr lang="en-US" altLang="zh-CN" b="1" i="1">
                    <a:solidFill>
                      <a:srgbClr val="006600"/>
                    </a:solidFill>
                  </a:rPr>
                  <a:t>U</a:t>
                </a:r>
              </a:p>
            </p:txBody>
          </p:sp>
          <p:sp>
            <p:nvSpPr>
              <p:cNvPr id="101393" name="Line 17"/>
              <p:cNvSpPr>
                <a:spLocks noChangeShapeType="1"/>
              </p:cNvSpPr>
              <p:nvPr/>
            </p:nvSpPr>
            <p:spPr bwMode="auto">
              <a:xfrm rot="5400000" flipV="1">
                <a:off x="456" y="1762"/>
                <a:ext cx="596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625" y="1665"/>
                <a:ext cx="38" cy="37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1419" name="Group 43"/>
            <p:cNvGrpSpPr>
              <a:grpSpLocks/>
            </p:cNvGrpSpPr>
            <p:nvPr/>
          </p:nvGrpSpPr>
          <p:grpSpPr bwMode="auto">
            <a:xfrm>
              <a:off x="977" y="1089"/>
              <a:ext cx="392" cy="508"/>
              <a:chOff x="977" y="1089"/>
              <a:chExt cx="392" cy="508"/>
            </a:xfrm>
          </p:grpSpPr>
          <p:sp>
            <p:nvSpPr>
              <p:cNvPr id="101415" name="Line 39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1417" name="Group 41"/>
              <p:cNvGrpSpPr>
                <a:grpSpLocks/>
              </p:cNvGrpSpPr>
              <p:nvPr/>
            </p:nvGrpSpPr>
            <p:grpSpPr bwMode="auto">
              <a:xfrm>
                <a:off x="977" y="1089"/>
                <a:ext cx="330" cy="508"/>
                <a:chOff x="921" y="1574"/>
                <a:chExt cx="330" cy="508"/>
              </a:xfrm>
            </p:grpSpPr>
            <p:sp>
              <p:nvSpPr>
                <p:cNvPr id="101414" name="Rectangle 38"/>
                <p:cNvSpPr>
                  <a:spLocks noChangeArrowheads="1"/>
                </p:cNvSpPr>
                <p:nvPr/>
              </p:nvSpPr>
              <p:spPr bwMode="auto">
                <a:xfrm>
                  <a:off x="921" y="1574"/>
                  <a:ext cx="330" cy="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3200" i="1"/>
                    <a:t> </a:t>
                  </a:r>
                  <a:r>
                    <a:rPr lang="en-US" altLang="zh-CN" b="1" i="1">
                      <a:solidFill>
                        <a:srgbClr val="006600"/>
                      </a:solidFill>
                    </a:rPr>
                    <a:t>U</a:t>
                  </a:r>
                  <a:r>
                    <a:rPr lang="en-US" altLang="zh-CN" b="1" baseline="-25000">
                      <a:solidFill>
                        <a:srgbClr val="006600"/>
                      </a:solidFill>
                    </a:rPr>
                    <a:t>R</a:t>
                  </a:r>
                  <a:endParaRPr lang="en-US" altLang="zh-CN" b="1" i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1416" name="Oval 40"/>
                <p:cNvSpPr>
                  <a:spLocks noChangeArrowheads="1"/>
                </p:cNvSpPr>
                <p:nvPr/>
              </p:nvSpPr>
              <p:spPr bwMode="auto">
                <a:xfrm>
                  <a:off x="1131" y="1696"/>
                  <a:ext cx="38" cy="37"/>
                </a:xfrm>
                <a:prstGeom prst="ellipse">
                  <a:avLst/>
                </a:prstGeom>
                <a:solidFill>
                  <a:srgbClr val="006600"/>
                </a:solidFill>
                <a:ln w="38100" algn="ctr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420" name="Group 44"/>
            <p:cNvGrpSpPr>
              <a:grpSpLocks/>
            </p:cNvGrpSpPr>
            <p:nvPr/>
          </p:nvGrpSpPr>
          <p:grpSpPr bwMode="auto">
            <a:xfrm>
              <a:off x="975" y="1623"/>
              <a:ext cx="388" cy="508"/>
              <a:chOff x="981" y="1089"/>
              <a:chExt cx="388" cy="508"/>
            </a:xfrm>
          </p:grpSpPr>
          <p:sp>
            <p:nvSpPr>
              <p:cNvPr id="101421" name="Line 45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1422" name="Group 46"/>
              <p:cNvGrpSpPr>
                <a:grpSpLocks/>
              </p:cNvGrpSpPr>
              <p:nvPr/>
            </p:nvGrpSpPr>
            <p:grpSpPr bwMode="auto">
              <a:xfrm>
                <a:off x="981" y="1089"/>
                <a:ext cx="316" cy="508"/>
                <a:chOff x="925" y="1574"/>
                <a:chExt cx="316" cy="508"/>
              </a:xfrm>
            </p:grpSpPr>
            <p:sp>
              <p:nvSpPr>
                <p:cNvPr id="101423" name="Rectangle 47"/>
                <p:cNvSpPr>
                  <a:spLocks noChangeArrowheads="1"/>
                </p:cNvSpPr>
                <p:nvPr/>
              </p:nvSpPr>
              <p:spPr bwMode="auto">
                <a:xfrm>
                  <a:off x="925" y="1574"/>
                  <a:ext cx="316" cy="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3200" i="1"/>
                    <a:t> </a:t>
                  </a:r>
                  <a:r>
                    <a:rPr lang="en-US" altLang="zh-CN" b="1" i="1">
                      <a:solidFill>
                        <a:srgbClr val="006600"/>
                      </a:solidFill>
                    </a:rPr>
                    <a:t>U</a:t>
                  </a:r>
                  <a:r>
                    <a:rPr lang="en-US" altLang="zh-CN" b="1" baseline="-25000">
                      <a:solidFill>
                        <a:srgbClr val="006600"/>
                      </a:solidFill>
                    </a:rPr>
                    <a:t>L</a:t>
                  </a:r>
                  <a:endParaRPr lang="en-US" altLang="zh-CN" b="1" i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1424" name="Oval 48"/>
                <p:cNvSpPr>
                  <a:spLocks noChangeArrowheads="1"/>
                </p:cNvSpPr>
                <p:nvPr/>
              </p:nvSpPr>
              <p:spPr bwMode="auto">
                <a:xfrm>
                  <a:off x="1131" y="1696"/>
                  <a:ext cx="38" cy="37"/>
                </a:xfrm>
                <a:prstGeom prst="ellipse">
                  <a:avLst/>
                </a:prstGeom>
                <a:solidFill>
                  <a:srgbClr val="006600"/>
                </a:solidFill>
                <a:ln w="38100" algn="ctr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425" name="Group 49"/>
            <p:cNvGrpSpPr>
              <a:grpSpLocks/>
            </p:cNvGrpSpPr>
            <p:nvPr/>
          </p:nvGrpSpPr>
          <p:grpSpPr bwMode="auto">
            <a:xfrm>
              <a:off x="971" y="2061"/>
              <a:ext cx="392" cy="508"/>
              <a:chOff x="977" y="1089"/>
              <a:chExt cx="392" cy="508"/>
            </a:xfrm>
          </p:grpSpPr>
          <p:sp>
            <p:nvSpPr>
              <p:cNvPr id="101426" name="Line 50"/>
              <p:cNvSpPr>
                <a:spLocks noChangeShapeType="1"/>
              </p:cNvSpPr>
              <p:nvPr/>
            </p:nvSpPr>
            <p:spPr bwMode="auto">
              <a:xfrm rot="5400000" flipV="1">
                <a:off x="1203" y="1352"/>
                <a:ext cx="3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1427" name="Group 51"/>
              <p:cNvGrpSpPr>
                <a:grpSpLocks/>
              </p:cNvGrpSpPr>
              <p:nvPr/>
            </p:nvGrpSpPr>
            <p:grpSpPr bwMode="auto">
              <a:xfrm>
                <a:off x="977" y="1089"/>
                <a:ext cx="327" cy="508"/>
                <a:chOff x="921" y="1574"/>
                <a:chExt cx="327" cy="508"/>
              </a:xfrm>
            </p:grpSpPr>
            <p:sp>
              <p:nvSpPr>
                <p:cNvPr id="101428" name="Rectangle 52"/>
                <p:cNvSpPr>
                  <a:spLocks noChangeArrowheads="1"/>
                </p:cNvSpPr>
                <p:nvPr/>
              </p:nvSpPr>
              <p:spPr bwMode="auto">
                <a:xfrm>
                  <a:off x="921" y="1574"/>
                  <a:ext cx="327" cy="5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3200" i="1"/>
                    <a:t> </a:t>
                  </a:r>
                  <a:r>
                    <a:rPr lang="en-US" altLang="zh-CN" b="1" i="1">
                      <a:solidFill>
                        <a:srgbClr val="006600"/>
                      </a:solidFill>
                    </a:rPr>
                    <a:t>U</a:t>
                  </a:r>
                  <a:r>
                    <a:rPr lang="en-US" altLang="zh-CN" b="1" baseline="-25000">
                      <a:solidFill>
                        <a:srgbClr val="006600"/>
                      </a:solidFill>
                    </a:rPr>
                    <a:t>C</a:t>
                  </a:r>
                  <a:endParaRPr lang="en-US" altLang="zh-CN" b="1" i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1429" name="Oval 53"/>
                <p:cNvSpPr>
                  <a:spLocks noChangeArrowheads="1"/>
                </p:cNvSpPr>
                <p:nvPr/>
              </p:nvSpPr>
              <p:spPr bwMode="auto">
                <a:xfrm>
                  <a:off x="1131" y="1696"/>
                  <a:ext cx="38" cy="37"/>
                </a:xfrm>
                <a:prstGeom prst="ellipse">
                  <a:avLst/>
                </a:prstGeom>
                <a:solidFill>
                  <a:srgbClr val="006600"/>
                </a:solidFill>
                <a:ln w="38100" algn="ctr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1431" name="Text Box 55"/>
            <p:cNvSpPr txBox="1">
              <a:spLocks noChangeArrowheads="1"/>
            </p:cNvSpPr>
            <p:nvPr/>
          </p:nvSpPr>
          <p:spPr bwMode="auto">
            <a:xfrm>
              <a:off x="338" y="869"/>
              <a:ext cx="35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6600"/>
                  </a:solidFill>
                </a:rPr>
                <a:t>a</a:t>
              </a:r>
            </a:p>
          </p:txBody>
        </p:sp>
        <p:sp>
          <p:nvSpPr>
            <p:cNvPr id="101432" name="Text Box 56"/>
            <p:cNvSpPr txBox="1">
              <a:spLocks noChangeArrowheads="1"/>
            </p:cNvSpPr>
            <p:nvPr/>
          </p:nvSpPr>
          <p:spPr bwMode="auto">
            <a:xfrm>
              <a:off x="330" y="2414"/>
              <a:ext cx="35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6600"/>
                  </a:solidFill>
                </a:rPr>
                <a:t>b</a:t>
              </a:r>
            </a:p>
          </p:txBody>
        </p:sp>
      </p:grp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424766" y="2442538"/>
            <a:ext cx="2103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RLC </a:t>
            </a:r>
            <a:r>
              <a:rPr lang="zh-CN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电路</a:t>
            </a:r>
            <a:r>
              <a:rPr lang="zh-CN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相量模型</a:t>
            </a: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3196131" y="1856087"/>
            <a:ext cx="1038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则有：</a:t>
            </a:r>
            <a:endParaRPr lang="zh-CN" altLang="en-US" sz="2800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3196131" y="422434"/>
            <a:ext cx="1182523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因为</a:t>
            </a:r>
            <a:endParaRPr lang="zh-CN" altLang="en-US" sz="2800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1518" name="Arc 142"/>
          <p:cNvSpPr>
            <a:spLocks/>
          </p:cNvSpPr>
          <p:nvPr/>
        </p:nvSpPr>
        <p:spPr bwMode="auto">
          <a:xfrm>
            <a:off x="952610" y="835321"/>
            <a:ext cx="523875" cy="139184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4150 w 43200"/>
              <a:gd name="T3" fmla="*/ 887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024"/>
                  <a:pt x="1453" y="12566"/>
                  <a:pt x="4149" y="886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024"/>
                  <a:pt x="1453" y="12566"/>
                  <a:pt x="4149" y="886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6633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655528"/>
              </p:ext>
            </p:extLst>
          </p:nvPr>
        </p:nvGraphicFramePr>
        <p:xfrm>
          <a:off x="4572000" y="422434"/>
          <a:ext cx="2101414" cy="131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2" name="Equation" r:id="rId3" imgW="952200" imgH="736560" progId="Equation.3">
                  <p:embed/>
                </p:oleObj>
              </mc:Choice>
              <mc:Fallback>
                <p:oleObj name="Equation" r:id="rId3" imgW="952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2434"/>
                        <a:ext cx="2101414" cy="1317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419581"/>
              </p:ext>
            </p:extLst>
          </p:nvPr>
        </p:nvGraphicFramePr>
        <p:xfrm>
          <a:off x="4572000" y="2086919"/>
          <a:ext cx="3445206" cy="91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3" name="Equation" r:id="rId5" imgW="1663700" imgH="482600" progId="Equation.3">
                  <p:embed/>
                </p:oleObj>
              </mc:Choice>
              <mc:Fallback>
                <p:oleObj name="Equation" r:id="rId5" imgW="1663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86919"/>
                        <a:ext cx="3445206" cy="91487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7092280" y="3512059"/>
            <a:ext cx="1656184" cy="578329"/>
          </a:xfrm>
          <a:prstGeom prst="wedgeRoundRectCallout">
            <a:avLst>
              <a:gd name="adj1" fmla="val -39449"/>
              <a:gd name="adj2" fmla="val -12540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zh-CN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总电压与总电流</a:t>
            </a:r>
          </a:p>
          <a:p>
            <a:pPr algn="ctr" eaLnBrk="0" hangingPunct="0"/>
            <a:r>
              <a:rPr lang="zh-CN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的关系式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49000"/>
              </p:ext>
            </p:extLst>
          </p:nvPr>
        </p:nvGraphicFramePr>
        <p:xfrm>
          <a:off x="2915816" y="3435846"/>
          <a:ext cx="2592219" cy="4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4" name="Equation" r:id="rId7" imgW="1218960" imgH="228600" progId="Equation.3">
                  <p:embed/>
                </p:oleObj>
              </mc:Choice>
              <mc:Fallback>
                <p:oleObj name="Equation" r:id="rId7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435846"/>
                        <a:ext cx="2592219" cy="443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19695"/>
              </p:ext>
            </p:extLst>
          </p:nvPr>
        </p:nvGraphicFramePr>
        <p:xfrm>
          <a:off x="3401958" y="4299942"/>
          <a:ext cx="1665360" cy="49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5" name="公式" r:id="rId9" imgW="469800" imgH="203040" progId="Equation.3">
                  <p:embed/>
                </p:oleObj>
              </mc:Choice>
              <mc:Fallback>
                <p:oleObj name="公式" r:id="rId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958" y="4299942"/>
                        <a:ext cx="1665360" cy="49215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2151775" y="3358175"/>
            <a:ext cx="739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令</a:t>
            </a:r>
            <a:endParaRPr lang="zh-CN" altLang="en-US" sz="2800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2176892" y="4299942"/>
            <a:ext cx="1038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则：</a:t>
            </a:r>
            <a:endParaRPr lang="zh-CN" altLang="en-US" sz="2800" b="1" dirty="0">
              <a:solidFill>
                <a:srgbClr val="66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53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35" grpId="0"/>
      <p:bldP spid="101438" grpId="0"/>
      <p:bldP spid="101440" grpId="0"/>
      <p:bldP spid="101518" grpId="0" animBg="1"/>
      <p:bldP spid="62" grpId="0" animBg="1" autoUpdateAnimBg="0"/>
      <p:bldP spid="63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21" name="Text Box 145"/>
          <p:cNvSpPr txBox="1">
            <a:spLocks noChangeArrowheads="1"/>
          </p:cNvSpPr>
          <p:nvPr/>
        </p:nvSpPr>
        <p:spPr bwMode="auto">
          <a:xfrm>
            <a:off x="899592" y="1059582"/>
            <a:ext cx="7776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en-US" altLang="zh-CN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Z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体现了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形式的正弦交流电路中电路元件对电流的阻碍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作用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此电路的复数阻抗，简称阻抗，单位为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欧姆（</a:t>
            </a:r>
            <a:r>
              <a:rPr lang="en-US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Ω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4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62030" y="339502"/>
            <a:ext cx="4681537" cy="609235"/>
            <a:chOff x="386" y="366"/>
            <a:chExt cx="3200" cy="578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386" y="422"/>
            <a:ext cx="320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09" name="公式" r:id="rId3" imgW="1803240" imgH="228600" progId="Equation.3">
                    <p:embed/>
                  </p:oleObj>
                </mc:Choice>
                <mc:Fallback>
                  <p:oleObj name="公式" r:id="rId3" imgW="1803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" y="422"/>
                          <a:ext cx="3200" cy="40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04" y="366"/>
              <a:ext cx="126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endParaRPr lang="en-US" altLang="zh-CN" sz="2800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619672" y="2254481"/>
            <a:ext cx="5303645" cy="1170974"/>
            <a:chOff x="546" y="2235"/>
            <a:chExt cx="3730" cy="1109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46" y="2511"/>
              <a:ext cx="1350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en-US" altLang="zh-CN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：复数阻抗</a:t>
              </a:r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1935" y="2364"/>
              <a:ext cx="192" cy="576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175" y="2235"/>
              <a:ext cx="1241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实部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电阻</a:t>
              </a:r>
              <a:r>
                <a:rPr lang="en-US" altLang="zh-CN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zh-CN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175" y="2715"/>
              <a:ext cx="1157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/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虚部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电抗</a:t>
              </a:r>
              <a:r>
                <a:rPr lang="en-US" altLang="zh-CN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zh-CN" alt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279" y="2571"/>
              <a:ext cx="997" cy="773"/>
              <a:chOff x="3408" y="3216"/>
              <a:chExt cx="997" cy="773"/>
            </a:xfrm>
          </p:grpSpPr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600" y="3552"/>
                <a:ext cx="805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容抗</a:t>
                </a:r>
                <a:r>
                  <a:rPr lang="en-US" altLang="zh-CN" b="1" i="1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zh-CN" b="1" i="1" baseline="-25000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endParaRPr lang="zh-CN" altLang="en-US" b="1" i="1" baseline="-250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AutoShape 17"/>
              <p:cNvSpPr>
                <a:spLocks/>
              </p:cNvSpPr>
              <p:nvPr/>
            </p:nvSpPr>
            <p:spPr bwMode="auto">
              <a:xfrm>
                <a:off x="3408" y="3345"/>
                <a:ext cx="192" cy="432"/>
              </a:xfrm>
              <a:prstGeom prst="leftBrace">
                <a:avLst>
                  <a:gd name="adj1" fmla="val 1875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797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zh-CN" altLang="en-US" b="1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感抗</a:t>
                </a:r>
                <a:r>
                  <a:rPr lang="en-US" altLang="zh-CN" b="1" i="1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zh-CN" b="1" i="1" baseline="-25000" dirty="0" smtClean="0">
                    <a:solidFill>
                      <a:srgbClr val="66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endParaRPr lang="zh-CN" altLang="en-US" b="1" i="1" baseline="-250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475656" y="3651870"/>
            <a:ext cx="622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X</a:t>
            </a:r>
            <a:r>
              <a:rPr lang="en-US" altLang="zh-CN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L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en-US" altLang="zh-C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X</a:t>
            </a:r>
            <a:r>
              <a:rPr lang="en-US" altLang="zh-CN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 </a:t>
            </a:r>
            <a:r>
              <a:rPr lang="zh-CN" altLang="zh-CN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电路的电抗</a:t>
            </a:r>
            <a:r>
              <a:rPr lang="zh-CN" altLang="en-US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，单位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为欧姆（</a:t>
            </a:r>
            <a:r>
              <a:rPr lang="en-US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Ω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971601" y="4243387"/>
            <a:ext cx="7344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注：</a:t>
            </a:r>
            <a:r>
              <a:rPr lang="en-US" altLang="zh-CN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</a:t>
            </a:r>
            <a:r>
              <a:rPr lang="zh-CN" altLang="en-US" sz="2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是一个复数参数，但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并不是相量</a:t>
            </a:r>
            <a:r>
              <a:rPr lang="zh-CN" altLang="en-US" sz="2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，上面不能加点。 </a:t>
            </a:r>
          </a:p>
        </p:txBody>
      </p:sp>
    </p:spTree>
    <p:extLst>
      <p:ext uri="{BB962C8B-B14F-4D97-AF65-F5344CB8AC3E}">
        <p14:creationId xmlns:p14="http://schemas.microsoft.com/office/powerpoint/2010/main" val="27071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9593" y="267494"/>
            <a:ext cx="4104456" cy="432048"/>
          </a:xfrm>
        </p:spPr>
        <p:txBody>
          <a:bodyPr/>
          <a:lstStyle/>
          <a:p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将阻抗写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成极坐标形式，则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</a:t>
            </a:r>
            <a:endParaRPr lang="zh-CN" altLang="zh-CN" sz="24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76577"/>
              </p:ext>
            </p:extLst>
          </p:nvPr>
        </p:nvGraphicFramePr>
        <p:xfrm>
          <a:off x="2223497" y="843558"/>
          <a:ext cx="464851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6" name="Equation" r:id="rId3" imgW="2360151" imgH="253780" progId="Equation.DSMT4">
                  <p:embed/>
                </p:oleObj>
              </mc:Choice>
              <mc:Fallback>
                <p:oleObj name="Equation" r:id="rId3" imgW="2360151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497" y="843558"/>
                        <a:ext cx="464851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16016" y="156244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为阻抗的模，称为阻抗模；</a:t>
            </a:r>
            <a:endParaRPr lang="zh-CN" altLang="en-US" sz="2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16016" y="2090886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为复阻抗的辐角，称为阻抗角。</a:t>
            </a:r>
            <a:endParaRPr lang="zh-CN" altLang="en-US" sz="2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Object 5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8321046"/>
              </p:ext>
            </p:extLst>
          </p:nvPr>
        </p:nvGraphicFramePr>
        <p:xfrm>
          <a:off x="1976438" y="1474788"/>
          <a:ext cx="266757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7" name="Equation" r:id="rId5" imgW="1434960" imgH="685800" progId="Equation.DSMT4">
                  <p:embed/>
                </p:oleObj>
              </mc:Choice>
              <mc:Fallback>
                <p:oleObj name="Equation" r:id="rId5" imgW="1434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1474788"/>
                        <a:ext cx="2667570" cy="11223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579437" y="1778414"/>
            <a:ext cx="114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其中：</a:t>
            </a:r>
            <a:endParaRPr lang="zh-CN" alt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25" name="AutoShape 54"/>
          <p:cNvSpPr>
            <a:spLocks/>
          </p:cNvSpPr>
          <p:nvPr/>
        </p:nvSpPr>
        <p:spPr bwMode="auto">
          <a:xfrm>
            <a:off x="1495425" y="1683164"/>
            <a:ext cx="173037" cy="653653"/>
          </a:xfrm>
          <a:prstGeom prst="leftBrace">
            <a:avLst>
              <a:gd name="adj1" fmla="val 41973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640620" y="3143873"/>
            <a:ext cx="2426881" cy="1361487"/>
            <a:chOff x="2832" y="2448"/>
            <a:chExt cx="2352" cy="1854"/>
          </a:xfrm>
        </p:grpSpPr>
        <p:graphicFrame>
          <p:nvGraphicFramePr>
            <p:cNvPr id="1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542345"/>
                </p:ext>
              </p:extLst>
            </p:nvPr>
          </p:nvGraphicFramePr>
          <p:xfrm>
            <a:off x="2902" y="2737"/>
            <a:ext cx="395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28" name="公式" r:id="rId7" imgW="190440" imgH="253800" progId="Equation.3">
                    <p:embed/>
                  </p:oleObj>
                </mc:Choice>
                <mc:Fallback>
                  <p:oleObj name="公式" r:id="rId7" imgW="1904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2" y="2737"/>
                          <a:ext cx="395" cy="44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3037" y="3507"/>
            <a:ext cx="237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29" name="公式" r:id="rId9" imgW="139680" imgH="164880" progId="Equation.3">
                    <p:embed/>
                  </p:oleObj>
                </mc:Choice>
                <mc:Fallback>
                  <p:oleObj name="公式" r:id="rId9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7" y="3507"/>
                          <a:ext cx="237" cy="303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832" y="3842"/>
              <a:ext cx="9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3803" y="2448"/>
              <a:ext cx="0" cy="1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2832" y="2448"/>
              <a:ext cx="971" cy="1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7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884493"/>
                </p:ext>
              </p:extLst>
            </p:nvPr>
          </p:nvGraphicFramePr>
          <p:xfrm>
            <a:off x="3252" y="4020"/>
            <a:ext cx="23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30" name="公式" r:id="rId11" imgW="152280" imgH="164880" progId="Equation.3">
                    <p:embed/>
                  </p:oleObj>
                </mc:Choice>
                <mc:Fallback>
                  <p:oleObj name="公式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4020"/>
                          <a:ext cx="238" cy="28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3"/>
            <p:cNvGraphicFramePr>
              <a:graphicFrameLocks noChangeAspect="1"/>
            </p:cNvGraphicFramePr>
            <p:nvPr/>
          </p:nvGraphicFramePr>
          <p:xfrm>
            <a:off x="3906" y="3066"/>
            <a:ext cx="1278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31" name="公式" r:id="rId13" imgW="850680" imgH="228600" progId="Equation.3">
                    <p:embed/>
                  </p:oleObj>
                </mc:Choice>
                <mc:Fallback>
                  <p:oleObj name="公式" r:id="rId13" imgW="850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" y="3066"/>
                          <a:ext cx="1278" cy="37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7452320" y="4239921"/>
            <a:ext cx="926975" cy="745850"/>
            <a:chOff x="1903" y="3300"/>
            <a:chExt cx="785" cy="624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1908" y="3300"/>
              <a:ext cx="780" cy="624"/>
            </a:xfrm>
            <a:prstGeom prst="wedgeRoundRectCallout">
              <a:avLst>
                <a:gd name="adj1" fmla="val -115004"/>
                <a:gd name="adj2" fmla="val -45543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903" y="3308"/>
              <a:ext cx="747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阻抗</a:t>
              </a:r>
            </a:p>
            <a:p>
              <a:pPr algn="ctr" eaLnBrk="0" hangingPunct="0"/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三角形</a:t>
              </a:r>
            </a:p>
          </p:txBody>
        </p:sp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1668076" y="2819464"/>
            <a:ext cx="2265309" cy="2024267"/>
            <a:chOff x="237" y="1992"/>
            <a:chExt cx="2335" cy="1885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237" y="2016"/>
              <a:ext cx="2335" cy="1861"/>
              <a:chOff x="1849" y="2016"/>
              <a:chExt cx="2335" cy="1861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V="1">
                <a:off x="2304" y="2016"/>
                <a:ext cx="0" cy="1824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1849" y="3408"/>
                <a:ext cx="2199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>
                <a:off x="1990" y="3408"/>
                <a:ext cx="349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3655" y="3447"/>
                <a:ext cx="529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rPr>
                  <a:t>+1</a:t>
                </a:r>
              </a:p>
            </p:txBody>
          </p:sp>
        </p:grp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732" y="1992"/>
              <a:ext cx="47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+j</a:t>
              </a:r>
            </a:p>
          </p:txBody>
        </p:sp>
      </p:grp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110873" y="3356014"/>
            <a:ext cx="0" cy="984067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109317" y="3308939"/>
            <a:ext cx="1001556" cy="10301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2100485" y="3308939"/>
            <a:ext cx="967459" cy="6414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7150"/>
              </p:ext>
            </p:extLst>
          </p:nvPr>
        </p:nvGraphicFramePr>
        <p:xfrm>
          <a:off x="2490215" y="4056304"/>
          <a:ext cx="244545" cy="22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2" name="公式" r:id="rId15" imgW="139680" imgH="164880" progId="Equation.3">
                  <p:embed/>
                </p:oleObj>
              </mc:Choice>
              <mc:Fallback>
                <p:oleObj name="公式" r:id="rId1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215" y="4056304"/>
                        <a:ext cx="244545" cy="22250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38543"/>
              </p:ext>
            </p:extLst>
          </p:nvPr>
        </p:nvGraphicFramePr>
        <p:xfrm>
          <a:off x="3253312" y="3710356"/>
          <a:ext cx="1318688" cy="27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3" name="公式" r:id="rId16" imgW="850680" imgH="228600" progId="Equation.3">
                  <p:embed/>
                </p:oleObj>
              </mc:Choice>
              <mc:Fallback>
                <p:oleObj name="公式" r:id="rId16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312" y="3710356"/>
                        <a:ext cx="1318688" cy="27538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47500"/>
              </p:ext>
            </p:extLst>
          </p:nvPr>
        </p:nvGraphicFramePr>
        <p:xfrm>
          <a:off x="2212017" y="3410286"/>
          <a:ext cx="407576" cy="32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4" name="公式" r:id="rId17" imgW="190440" imgH="253800" progId="Equation.3">
                  <p:embed/>
                </p:oleObj>
              </mc:Choice>
              <mc:Fallback>
                <p:oleObj name="公式" r:id="rId17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017" y="3410286"/>
                        <a:ext cx="407576" cy="32752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53824"/>
              </p:ext>
            </p:extLst>
          </p:nvPr>
        </p:nvGraphicFramePr>
        <p:xfrm>
          <a:off x="2576177" y="4405759"/>
          <a:ext cx="245577" cy="2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5" name="公式" r:id="rId18" imgW="152280" imgH="164880" progId="Equation.3">
                  <p:embed/>
                </p:oleObj>
              </mc:Choice>
              <mc:Fallback>
                <p:oleObj name="公式" r:id="rId1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177" y="4405759"/>
                        <a:ext cx="245577" cy="2070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弧形 12"/>
          <p:cNvSpPr/>
          <p:nvPr/>
        </p:nvSpPr>
        <p:spPr>
          <a:xfrm>
            <a:off x="2212017" y="4190988"/>
            <a:ext cx="111454" cy="252970"/>
          </a:xfrm>
          <a:prstGeom prst="arc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644008" y="3765408"/>
            <a:ext cx="576064" cy="0"/>
          </a:xfrm>
          <a:prstGeom prst="straightConnector1">
            <a:avLst/>
          </a:prstGeom>
          <a:ln w="41275">
            <a:solidFill>
              <a:srgbClr val="280F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644008" y="3917808"/>
            <a:ext cx="576064" cy="0"/>
          </a:xfrm>
          <a:prstGeom prst="straightConnector1">
            <a:avLst/>
          </a:prstGeom>
          <a:ln w="41275">
            <a:solidFill>
              <a:srgbClr val="280F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785974" y="3652440"/>
            <a:ext cx="882102" cy="393082"/>
            <a:chOff x="1903" y="3300"/>
            <a:chExt cx="785" cy="624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1908" y="3300"/>
              <a:ext cx="780" cy="624"/>
            </a:xfrm>
            <a:prstGeom prst="wedgeRoundRectCallout">
              <a:avLst>
                <a:gd name="adj1" fmla="val 125537"/>
                <a:gd name="adj2" fmla="val 79919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1903" y="3308"/>
              <a:ext cx="74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阻抗角</a:t>
              </a:r>
              <a:endPara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779" name="Group 3"/>
          <p:cNvGrpSpPr>
            <a:grpSpLocks/>
          </p:cNvGrpSpPr>
          <p:nvPr/>
        </p:nvGrpSpPr>
        <p:grpSpPr bwMode="auto">
          <a:xfrm>
            <a:off x="710530" y="648791"/>
            <a:ext cx="6656388" cy="1909763"/>
            <a:chOff x="818" y="954"/>
            <a:chExt cx="4193" cy="1604"/>
          </a:xfrm>
        </p:grpSpPr>
        <p:graphicFrame>
          <p:nvGraphicFramePr>
            <p:cNvPr id="4597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975523"/>
                </p:ext>
              </p:extLst>
            </p:nvPr>
          </p:nvGraphicFramePr>
          <p:xfrm>
            <a:off x="1226" y="1808"/>
            <a:ext cx="3785" cy="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58" name="公式" r:id="rId3" imgW="2374560" imgH="457200" progId="Equation.3">
                    <p:embed/>
                  </p:oleObj>
                </mc:Choice>
                <mc:Fallback>
                  <p:oleObj name="公式" r:id="rId3" imgW="23745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6" y="1808"/>
                          <a:ext cx="3785" cy="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9781" name="Group 5"/>
            <p:cNvGrpSpPr>
              <a:grpSpLocks/>
            </p:cNvGrpSpPr>
            <p:nvPr/>
          </p:nvGrpSpPr>
          <p:grpSpPr bwMode="auto">
            <a:xfrm>
              <a:off x="818" y="954"/>
              <a:ext cx="3496" cy="823"/>
              <a:chOff x="458" y="610"/>
              <a:chExt cx="3496" cy="893"/>
            </a:xfrm>
          </p:grpSpPr>
          <p:graphicFrame>
            <p:nvGraphicFramePr>
              <p:cNvPr id="4597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4722402"/>
                  </p:ext>
                </p:extLst>
              </p:nvPr>
            </p:nvGraphicFramePr>
            <p:xfrm>
              <a:off x="3089" y="723"/>
              <a:ext cx="865" cy="3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559" name="公式" r:id="rId5" imgW="469800" imgH="203040" progId="Equation.3">
                      <p:embed/>
                    </p:oleObj>
                  </mc:Choice>
                  <mc:Fallback>
                    <p:oleObj name="公式" r:id="rId5" imgW="4698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9" y="723"/>
                            <a:ext cx="865" cy="3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9783" name="Text Box 7"/>
              <p:cNvSpPr txBox="1">
                <a:spLocks noChangeArrowheads="1"/>
              </p:cNvSpPr>
              <p:nvPr/>
            </p:nvSpPr>
            <p:spPr bwMode="auto">
              <a:xfrm>
                <a:off x="866" y="610"/>
                <a:ext cx="21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由复数形式的欧姆定律</a:t>
                </a:r>
              </a:p>
            </p:txBody>
          </p:sp>
          <p:sp>
            <p:nvSpPr>
              <p:cNvPr id="459784" name="Text Box 8"/>
              <p:cNvSpPr txBox="1">
                <a:spLocks noChangeArrowheads="1"/>
              </p:cNvSpPr>
              <p:nvPr/>
            </p:nvSpPr>
            <p:spPr bwMode="auto">
              <a:xfrm>
                <a:off x="458" y="1069"/>
                <a:ext cx="701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可得：</a:t>
                </a:r>
              </a:p>
            </p:txBody>
          </p:sp>
        </p:grpSp>
      </p:grp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357909" y="4023320"/>
            <a:ext cx="869340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结论：</a:t>
            </a:r>
            <a:r>
              <a:rPr lang="zh-CN" altLang="en-US" b="1" i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Ｚ 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模为电路总电压和总电流有效值之比，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　　而</a:t>
            </a:r>
            <a:r>
              <a:rPr lang="zh-CN" altLang="en-US" b="1" i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Ｚ</a:t>
            </a:r>
            <a:r>
              <a:rPr lang="zh-CN" altLang="en-US" b="1" i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幅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角（阻抗角）则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为总电压和总电流的相位差。</a:t>
            </a:r>
          </a:p>
        </p:txBody>
      </p:sp>
      <p:graphicFrame>
        <p:nvGraphicFramePr>
          <p:cNvPr id="459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26027"/>
              </p:ext>
            </p:extLst>
          </p:nvPr>
        </p:nvGraphicFramePr>
        <p:xfrm>
          <a:off x="4355976" y="3075806"/>
          <a:ext cx="2250134" cy="61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0" name="公式" r:id="rId7" imgW="698400" imgH="228600" progId="Equation.3">
                  <p:embed/>
                </p:oleObj>
              </mc:Choice>
              <mc:Fallback>
                <p:oleObj name="公式" r:id="rId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075806"/>
                        <a:ext cx="2250134" cy="61725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60339"/>
              </p:ext>
            </p:extLst>
          </p:nvPr>
        </p:nvGraphicFramePr>
        <p:xfrm>
          <a:off x="1712466" y="3003798"/>
          <a:ext cx="1759795" cy="79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1" name="公式" r:id="rId9" imgW="495000" imgH="393480" progId="Equation.3">
                  <p:embed/>
                </p:oleObj>
              </mc:Choice>
              <mc:Fallback>
                <p:oleObj name="公式" r:id="rId9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466" y="3003798"/>
                        <a:ext cx="1759795" cy="79686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487735" y="172122"/>
            <a:ext cx="467307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b="1" i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 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总电压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、总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电流</a:t>
            </a:r>
            <a:r>
              <a:rPr lang="zh-CN" altLang="en-US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关系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907048" y="2434827"/>
            <a:ext cx="2160240" cy="1173957"/>
            <a:chOff x="4320" y="1246"/>
            <a:chExt cx="1200" cy="986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4320" y="1368"/>
              <a:ext cx="1200" cy="864"/>
            </a:xfrm>
            <a:prstGeom prst="wedgeRoundRectCallout">
              <a:avLst>
                <a:gd name="adj1" fmla="val -59137"/>
                <a:gd name="adj2" fmla="val 103300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4384" y="1246"/>
              <a:ext cx="1112" cy="918"/>
              <a:chOff x="4384" y="1246"/>
              <a:chExt cx="1112" cy="918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4384" y="1342"/>
                <a:ext cx="1112" cy="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一定时，电路电压与电流的大小相位关系由参数</a:t>
                </a:r>
                <a:r>
                  <a: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决定</a:t>
                </a: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4435" y="1246"/>
                <a:ext cx="35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i="1" dirty="0">
                    <a:sym typeface="Symbol" pitchFamily="18" charset="2"/>
                  </a:rPr>
                  <a:t></a:t>
                </a:r>
                <a:endParaRPr lang="zh-CN" altLang="en-US" dirty="0"/>
              </a:p>
            </p:txBody>
          </p:sp>
        </p:grp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7118943" y="85625"/>
            <a:ext cx="1965325" cy="997744"/>
            <a:chOff x="658" y="1262"/>
            <a:chExt cx="1238" cy="838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58" y="1262"/>
              <a:ext cx="1114" cy="82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" name="Object 12"/>
            <p:cNvGraphicFramePr>
              <a:graphicFrameLocks/>
            </p:cNvGraphicFramePr>
            <p:nvPr/>
          </p:nvGraphicFramePr>
          <p:xfrm>
            <a:off x="767" y="1571"/>
            <a:ext cx="855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62" name="剪辑" r:id="rId11" imgW="3660480" imgH="3203280" progId="MS_ClipArt_Gallery.2">
                    <p:embed/>
                  </p:oleObj>
                </mc:Choice>
                <mc:Fallback>
                  <p:oleObj name="剪辑" r:id="rId11" imgW="3660480" imgH="32032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1571"/>
                          <a:ext cx="855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713" y="1316"/>
              <a:ext cx="118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zh-CN" altLang="en-US" b="1">
                  <a:solidFill>
                    <a:srgbClr val="FF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问题与讨论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969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5" grpId="0" autoUpdateAnimBg="0"/>
      <p:bldP spid="4597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161925" y="113110"/>
            <a:ext cx="71628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i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</a:t>
            </a:r>
            <a:r>
              <a:rPr lang="en-US" altLang="zh-CN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和电路性质的关系</a:t>
            </a:r>
          </a:p>
        </p:txBody>
      </p:sp>
      <p:graphicFrame>
        <p:nvGraphicFramePr>
          <p:cNvPr id="460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58980"/>
              </p:ext>
            </p:extLst>
          </p:nvPr>
        </p:nvGraphicFramePr>
        <p:xfrm>
          <a:off x="1603375" y="700088"/>
          <a:ext cx="55610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3" imgW="1803240" imgH="253800" progId="Equation.DSMT4">
                  <p:embed/>
                </p:oleObj>
              </mc:Choice>
              <mc:Fallback>
                <p:oleObj name="Equation" r:id="rId3" imgW="180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700088"/>
                        <a:ext cx="55610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590550" y="2886075"/>
            <a:ext cx="0" cy="1914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04521"/>
              </p:ext>
            </p:extLst>
          </p:nvPr>
        </p:nvGraphicFramePr>
        <p:xfrm>
          <a:off x="1885950" y="1563688"/>
          <a:ext cx="45339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563688"/>
                        <a:ext cx="4533900" cy="966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11" name="Group 11"/>
          <p:cNvGrpSpPr>
            <a:grpSpLocks/>
          </p:cNvGrpSpPr>
          <p:nvPr/>
        </p:nvGrpSpPr>
        <p:grpSpPr bwMode="auto">
          <a:xfrm>
            <a:off x="533400" y="2871788"/>
            <a:ext cx="8667751" cy="1943100"/>
            <a:chOff x="336" y="2412"/>
            <a:chExt cx="5460" cy="1632"/>
          </a:xfrm>
        </p:grpSpPr>
        <p:sp>
          <p:nvSpPr>
            <p:cNvPr id="460812" name="Line 12"/>
            <p:cNvSpPr>
              <a:spLocks noChangeShapeType="1"/>
            </p:cNvSpPr>
            <p:nvPr/>
          </p:nvSpPr>
          <p:spPr bwMode="auto">
            <a:xfrm>
              <a:off x="348" y="2436"/>
              <a:ext cx="0" cy="15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60813" name="Group 13"/>
            <p:cNvGrpSpPr>
              <a:grpSpLocks/>
            </p:cNvGrpSpPr>
            <p:nvPr/>
          </p:nvGrpSpPr>
          <p:grpSpPr bwMode="auto">
            <a:xfrm>
              <a:off x="371" y="2500"/>
              <a:ext cx="5425" cy="1512"/>
              <a:chOff x="371" y="2500"/>
              <a:chExt cx="5425" cy="1512"/>
            </a:xfrm>
          </p:grpSpPr>
          <p:grpSp>
            <p:nvGrpSpPr>
              <p:cNvPr id="460814" name="Group 14"/>
              <p:cNvGrpSpPr>
                <a:grpSpLocks/>
              </p:cNvGrpSpPr>
              <p:nvPr/>
            </p:nvGrpSpPr>
            <p:grpSpPr bwMode="auto">
              <a:xfrm>
                <a:off x="384" y="2500"/>
                <a:ext cx="4963" cy="388"/>
                <a:chOff x="384" y="2548"/>
                <a:chExt cx="4963" cy="388"/>
              </a:xfrm>
            </p:grpSpPr>
            <p:sp>
              <p:nvSpPr>
                <p:cNvPr id="4608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84" y="2548"/>
                  <a:ext cx="4963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571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714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286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当        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时，     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表示 </a:t>
                  </a:r>
                  <a:r>
                    <a:rPr lang="en-US" altLang="zh-CN" i="1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u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超前 </a:t>
                  </a:r>
                  <a:r>
                    <a:rPr lang="en-US" altLang="zh-CN" i="1" dirty="0" err="1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－－电路呈</a:t>
                  </a:r>
                  <a:r>
                    <a:rPr lang="zh-CN" altLang="en-US" dirty="0" smtClean="0">
                      <a:solidFill>
                        <a:srgbClr val="FF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感性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；</a:t>
                  </a:r>
                  <a:endParaRPr lang="zh-CN" altLang="en-US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  <p:graphicFrame>
              <p:nvGraphicFramePr>
                <p:cNvPr id="460816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5037120"/>
                    </p:ext>
                  </p:extLst>
                </p:nvPr>
              </p:nvGraphicFramePr>
              <p:xfrm>
                <a:off x="688" y="2596"/>
                <a:ext cx="611" cy="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2" name="公式" r:id="rId7" imgW="583920" imgH="228600" progId="Equation.3">
                        <p:embed/>
                      </p:oleObj>
                    </mc:Choice>
                    <mc:Fallback>
                      <p:oleObj name="公式" r:id="rId7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8" y="2596"/>
                              <a:ext cx="611" cy="3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0817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2526106"/>
                    </p:ext>
                  </p:extLst>
                </p:nvPr>
              </p:nvGraphicFramePr>
              <p:xfrm>
                <a:off x="1821" y="2597"/>
                <a:ext cx="516" cy="3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3" name="公式" r:id="rId9" imgW="368280" imgH="203040" progId="Equation.3">
                        <p:embed/>
                      </p:oleObj>
                    </mc:Choice>
                    <mc:Fallback>
                      <p:oleObj name="公式" r:id="rId9" imgW="3682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1" y="2597"/>
                              <a:ext cx="516" cy="33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60818" name="Group 18"/>
              <p:cNvGrpSpPr>
                <a:grpSpLocks/>
              </p:cNvGrpSpPr>
              <p:nvPr/>
            </p:nvGrpSpPr>
            <p:grpSpPr bwMode="auto">
              <a:xfrm>
                <a:off x="394" y="3622"/>
                <a:ext cx="5402" cy="390"/>
                <a:chOff x="394" y="3622"/>
                <a:chExt cx="5402" cy="390"/>
              </a:xfrm>
            </p:grpSpPr>
            <p:graphicFrame>
              <p:nvGraphicFramePr>
                <p:cNvPr id="460819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2709969"/>
                    </p:ext>
                  </p:extLst>
                </p:nvPr>
              </p:nvGraphicFramePr>
              <p:xfrm>
                <a:off x="723" y="3672"/>
                <a:ext cx="609" cy="3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4" name="公式" r:id="rId11" imgW="583920" imgH="228600" progId="Equation.3">
                        <p:embed/>
                      </p:oleObj>
                    </mc:Choice>
                    <mc:Fallback>
                      <p:oleObj name="公式" r:id="rId11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3" y="3672"/>
                              <a:ext cx="609" cy="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0820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3432398"/>
                    </p:ext>
                  </p:extLst>
                </p:nvPr>
              </p:nvGraphicFramePr>
              <p:xfrm>
                <a:off x="1746" y="3627"/>
                <a:ext cx="702" cy="3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5" name="公式" r:id="rId13" imgW="368280" imgH="203040" progId="Equation.3">
                        <p:embed/>
                      </p:oleObj>
                    </mc:Choice>
                    <mc:Fallback>
                      <p:oleObj name="公式" r:id="rId13" imgW="3682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46" y="3627"/>
                              <a:ext cx="702" cy="3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6082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4" y="3622"/>
                  <a:ext cx="5402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571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714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286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eaLnBrk="0" hangingPunct="0"/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当        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时，      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表示 </a:t>
                  </a:r>
                  <a:r>
                    <a:rPr lang="en-US" altLang="zh-CN" i="1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u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、</a:t>
                  </a:r>
                  <a:r>
                    <a:rPr lang="en-US" altLang="zh-CN" i="1" dirty="0" err="1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同相 －－电路呈</a:t>
                  </a:r>
                  <a:r>
                    <a:rPr lang="zh-CN" altLang="en-US" dirty="0">
                      <a:solidFill>
                        <a:srgbClr val="FF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电阻</a:t>
                  </a:r>
                  <a:r>
                    <a:rPr lang="zh-CN" altLang="en-US" dirty="0" smtClean="0">
                      <a:solidFill>
                        <a:srgbClr val="FF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性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。</a:t>
                  </a:r>
                  <a:endParaRPr lang="zh-CN" altLang="en-US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  <p:grpSp>
            <p:nvGrpSpPr>
              <p:cNvPr id="460822" name="Group 22"/>
              <p:cNvGrpSpPr>
                <a:grpSpLocks/>
              </p:cNvGrpSpPr>
              <p:nvPr/>
            </p:nvGrpSpPr>
            <p:grpSpPr bwMode="auto">
              <a:xfrm>
                <a:off x="371" y="3042"/>
                <a:ext cx="5157" cy="432"/>
                <a:chOff x="419" y="2977"/>
                <a:chExt cx="5157" cy="375"/>
              </a:xfrm>
            </p:grpSpPr>
            <p:graphicFrame>
              <p:nvGraphicFramePr>
                <p:cNvPr id="460823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76315754"/>
                    </p:ext>
                  </p:extLst>
                </p:nvPr>
              </p:nvGraphicFramePr>
              <p:xfrm>
                <a:off x="751" y="3011"/>
                <a:ext cx="599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6" name="公式" r:id="rId15" imgW="583920" imgH="228600" progId="Equation.3">
                        <p:embed/>
                      </p:oleObj>
                    </mc:Choice>
                    <mc:Fallback>
                      <p:oleObj name="公式" r:id="rId15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" y="3011"/>
                              <a:ext cx="599" cy="3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60824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1255690"/>
                    </p:ext>
                  </p:extLst>
                </p:nvPr>
              </p:nvGraphicFramePr>
              <p:xfrm>
                <a:off x="1839" y="3016"/>
                <a:ext cx="611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37" name="公式" r:id="rId17" imgW="368280" imgH="203040" progId="Equation.3">
                        <p:embed/>
                      </p:oleObj>
                    </mc:Choice>
                    <mc:Fallback>
                      <p:oleObj name="公式" r:id="rId17" imgW="3682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39" y="3016"/>
                              <a:ext cx="611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608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9" y="2977"/>
                  <a:ext cx="5157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571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7145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286000" algn="l" defTabSz="7620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eaLnBrk="0" hangingPunct="0"/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当        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时，      表示 </a:t>
                  </a:r>
                  <a:r>
                    <a:rPr lang="en-US" altLang="zh-CN" i="1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u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滞后 </a:t>
                  </a:r>
                  <a:r>
                    <a:rPr lang="en-US" altLang="zh-CN" i="1" dirty="0" err="1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i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   </a:t>
                  </a:r>
                  <a:r>
                    <a:rPr lang="zh-CN" altLang="en-US" dirty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－－电路呈</a:t>
                  </a:r>
                  <a:r>
                    <a:rPr lang="zh-CN" altLang="en-US" dirty="0">
                      <a:solidFill>
                        <a:srgbClr val="FF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容</a:t>
                  </a:r>
                  <a:r>
                    <a:rPr lang="zh-CN" altLang="en-US" dirty="0" smtClean="0">
                      <a:solidFill>
                        <a:srgbClr val="FF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性</a:t>
                  </a:r>
                  <a:r>
                    <a:rPr lang="zh-CN" altLang="en-US" dirty="0" smtClean="0">
                      <a:solidFill>
                        <a:srgbClr val="00000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；</a:t>
                  </a:r>
                  <a:endParaRPr lang="zh-CN" altLang="en-US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</p:grpSp>
        <p:sp>
          <p:nvSpPr>
            <p:cNvPr id="460826" name="Line 26"/>
            <p:cNvSpPr>
              <a:spLocks noChangeShapeType="1"/>
            </p:cNvSpPr>
            <p:nvPr/>
          </p:nvSpPr>
          <p:spPr bwMode="auto">
            <a:xfrm>
              <a:off x="5712" y="2412"/>
              <a:ext cx="0" cy="16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827" name="Line 27"/>
            <p:cNvSpPr>
              <a:spLocks noChangeShapeType="1"/>
            </p:cNvSpPr>
            <p:nvPr/>
          </p:nvSpPr>
          <p:spPr bwMode="auto">
            <a:xfrm>
              <a:off x="336" y="2424"/>
              <a:ext cx="542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828" name="Line 28"/>
            <p:cNvSpPr>
              <a:spLocks noChangeShapeType="1"/>
            </p:cNvSpPr>
            <p:nvPr/>
          </p:nvSpPr>
          <p:spPr bwMode="auto">
            <a:xfrm>
              <a:off x="336" y="4032"/>
              <a:ext cx="542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0829" name="Group 29"/>
          <p:cNvGrpSpPr>
            <a:grpSpLocks/>
          </p:cNvGrpSpPr>
          <p:nvPr/>
        </p:nvGrpSpPr>
        <p:grpSpPr bwMode="auto">
          <a:xfrm>
            <a:off x="7324725" y="342660"/>
            <a:ext cx="1475720" cy="839472"/>
            <a:chOff x="340" y="1171"/>
            <a:chExt cx="1110" cy="668"/>
          </a:xfrm>
        </p:grpSpPr>
        <p:sp>
          <p:nvSpPr>
            <p:cNvPr id="460830" name="AutoShape 30"/>
            <p:cNvSpPr>
              <a:spLocks noChangeArrowheads="1"/>
            </p:cNvSpPr>
            <p:nvPr/>
          </p:nvSpPr>
          <p:spPr bwMode="auto">
            <a:xfrm>
              <a:off x="379" y="1265"/>
              <a:ext cx="1032" cy="480"/>
            </a:xfrm>
            <a:prstGeom prst="cloudCallout">
              <a:avLst>
                <a:gd name="adj1" fmla="val -124962"/>
                <a:gd name="adj2" fmla="val 207480"/>
              </a:avLst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460831" name="Text Box 31"/>
            <p:cNvSpPr txBox="1">
              <a:spLocks noChangeArrowheads="1"/>
            </p:cNvSpPr>
            <p:nvPr/>
          </p:nvSpPr>
          <p:spPr bwMode="auto">
            <a:xfrm>
              <a:off x="340" y="1171"/>
              <a:ext cx="1110" cy="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电压与电流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相位差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7352092" y="1313259"/>
            <a:ext cx="1581316" cy="1173957"/>
            <a:chOff x="4320" y="1246"/>
            <a:chExt cx="1200" cy="986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4320" y="1368"/>
              <a:ext cx="1200" cy="864"/>
            </a:xfrm>
            <a:prstGeom prst="wedgeRoundRectCallout">
              <a:avLst>
                <a:gd name="adj1" fmla="val -59137"/>
                <a:gd name="adj2" fmla="val 103300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4384" y="1246"/>
              <a:ext cx="1112" cy="670"/>
              <a:chOff x="4384" y="1246"/>
              <a:chExt cx="1112" cy="670"/>
            </a:xfrm>
          </p:grpSpPr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4384" y="1342"/>
                <a:ext cx="1112" cy="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一定时，电路性质由参数</a:t>
                </a:r>
                <a:r>
                  <a:rPr lang="zh-CN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决定</a:t>
                </a: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4435" y="1246"/>
                <a:ext cx="35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571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7145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286000" algn="l" defTabSz="7620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</a:pPr>
                <a:r>
                  <a:rPr lang="zh-CN" altLang="en-US" i="1" dirty="0">
                    <a:sym typeface="Symbol" pitchFamily="18" charset="2"/>
                  </a:rPr>
                  <a:t></a:t>
                </a:r>
                <a:endParaRPr lang="zh-CN" altLang="en-US" dirty="0"/>
              </a:p>
            </p:txBody>
          </p:sp>
        </p:grpSp>
      </p:grpSp>
      <p:grpSp>
        <p:nvGrpSpPr>
          <p:cNvPr id="37" name="Group 29"/>
          <p:cNvGrpSpPr>
            <a:grpSpLocks/>
          </p:cNvGrpSpPr>
          <p:nvPr/>
        </p:nvGrpSpPr>
        <p:grpSpPr bwMode="auto">
          <a:xfrm>
            <a:off x="613716" y="1136058"/>
            <a:ext cx="1372021" cy="571500"/>
            <a:chOff x="156" y="1116"/>
            <a:chExt cx="1032" cy="480"/>
          </a:xfrm>
        </p:grpSpPr>
        <p:sp>
          <p:nvSpPr>
            <p:cNvPr id="38" name="AutoShape 30"/>
            <p:cNvSpPr>
              <a:spLocks noChangeArrowheads="1"/>
            </p:cNvSpPr>
            <p:nvPr/>
          </p:nvSpPr>
          <p:spPr bwMode="auto">
            <a:xfrm>
              <a:off x="156" y="1116"/>
              <a:ext cx="1032" cy="480"/>
            </a:xfrm>
            <a:prstGeom prst="cloudCallout">
              <a:avLst>
                <a:gd name="adj1" fmla="val 118799"/>
                <a:gd name="adj2" fmla="val 83405"/>
              </a:avLst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266" y="1134"/>
              <a:ext cx="72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阻抗角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4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3643058"/>
              </p:ext>
            </p:extLst>
          </p:nvPr>
        </p:nvGraphicFramePr>
        <p:xfrm>
          <a:off x="4152530" y="2117609"/>
          <a:ext cx="3341441" cy="131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6" name="公式" r:id="rId4" imgW="1307880" imgH="647640" progId="Equation.3">
                  <p:embed/>
                </p:oleObj>
              </mc:Choice>
              <mc:Fallback>
                <p:oleObj name="公式" r:id="rId4" imgW="13078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530" y="2117609"/>
                        <a:ext cx="3341441" cy="1319064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7" name="Object 4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53120828"/>
              </p:ext>
            </p:extLst>
          </p:nvPr>
        </p:nvGraphicFramePr>
        <p:xfrm>
          <a:off x="3851920" y="1431391"/>
          <a:ext cx="4473575" cy="46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7" name="公式" r:id="rId6" imgW="1562040" imgH="215640" progId="Equation.3">
                  <p:embed/>
                </p:oleObj>
              </mc:Choice>
              <mc:Fallback>
                <p:oleObj name="公式" r:id="rId6" imgW="1562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431391"/>
                        <a:ext cx="4473575" cy="463154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347864" y="529054"/>
            <a:ext cx="5256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 当</a:t>
            </a:r>
            <a:r>
              <a:rPr lang="en-US" altLang="zh-CN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时，     可画出</a:t>
            </a:r>
            <a:r>
              <a:rPr lang="en-US" altLang="zh-CN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RLC</a:t>
            </a:r>
            <a:r>
              <a:rPr lang="zh-CN" alt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串联电路的相量图，由图可以</a:t>
            </a:r>
            <a:r>
              <a:rPr lang="zh-CN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看出：</a:t>
            </a:r>
          </a:p>
        </p:txBody>
      </p:sp>
      <p:grpSp>
        <p:nvGrpSpPr>
          <p:cNvPr id="102415" name="Group 15"/>
          <p:cNvGrpSpPr>
            <a:grpSpLocks/>
          </p:cNvGrpSpPr>
          <p:nvPr/>
        </p:nvGrpSpPr>
        <p:grpSpPr bwMode="auto">
          <a:xfrm>
            <a:off x="823149" y="1422803"/>
            <a:ext cx="2281238" cy="461963"/>
            <a:chOff x="4050" y="2441"/>
            <a:chExt cx="1437" cy="388"/>
          </a:xfrm>
        </p:grpSpPr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4050" y="2560"/>
              <a:ext cx="122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5258" y="2441"/>
              <a:ext cx="229" cy="388"/>
              <a:chOff x="3904" y="3026"/>
              <a:chExt cx="229" cy="388"/>
            </a:xfrm>
          </p:grpSpPr>
          <p:sp>
            <p:nvSpPr>
              <p:cNvPr id="102418" name="Text Box 18"/>
              <p:cNvSpPr txBox="1">
                <a:spLocks noChangeArrowheads="1"/>
              </p:cNvSpPr>
              <p:nvPr/>
            </p:nvSpPr>
            <p:spPr bwMode="auto">
              <a:xfrm>
                <a:off x="3904" y="3026"/>
                <a:ext cx="229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I</a:t>
                </a:r>
              </a:p>
            </p:txBody>
          </p:sp>
          <p:sp>
            <p:nvSpPr>
              <p:cNvPr id="102419" name="Oval 19"/>
              <p:cNvSpPr>
                <a:spLocks noChangeArrowheads="1"/>
              </p:cNvSpPr>
              <p:nvPr/>
            </p:nvSpPr>
            <p:spPr bwMode="auto">
              <a:xfrm>
                <a:off x="4013" y="3036"/>
                <a:ext cx="27" cy="28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02420" name="Group 20"/>
          <p:cNvGrpSpPr>
            <a:grpSpLocks/>
          </p:cNvGrpSpPr>
          <p:nvPr/>
        </p:nvGrpSpPr>
        <p:grpSpPr bwMode="auto">
          <a:xfrm>
            <a:off x="743775" y="185738"/>
            <a:ext cx="538163" cy="1327547"/>
            <a:chOff x="4000" y="1411"/>
            <a:chExt cx="339" cy="1106"/>
          </a:xfrm>
        </p:grpSpPr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flipV="1">
              <a:off x="4053" y="1547"/>
              <a:ext cx="0" cy="97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22" name="Text Box 22"/>
            <p:cNvSpPr txBox="1">
              <a:spLocks noChangeArrowheads="1"/>
            </p:cNvSpPr>
            <p:nvPr/>
          </p:nvSpPr>
          <p:spPr bwMode="auto">
            <a:xfrm>
              <a:off x="4000" y="1411"/>
              <a:ext cx="33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66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  <a:r>
                <a:rPr lang="en-US" altLang="zh-CN" sz="2400" b="1" baseline="-25000">
                  <a:solidFill>
                    <a:srgbClr val="66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L</a:t>
              </a:r>
              <a:endParaRPr lang="en-US" altLang="zh-CN" sz="2400" b="1" i="1">
                <a:solidFill>
                  <a:srgbClr val="6633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23" name="Oval 23"/>
            <p:cNvSpPr>
              <a:spLocks noChangeArrowheads="1"/>
            </p:cNvSpPr>
            <p:nvPr/>
          </p:nvSpPr>
          <p:spPr bwMode="auto">
            <a:xfrm>
              <a:off x="4143" y="1439"/>
              <a:ext cx="27" cy="29"/>
            </a:xfrm>
            <a:prstGeom prst="ellipse">
              <a:avLst/>
            </a:prstGeom>
            <a:solidFill>
              <a:srgbClr val="663300"/>
            </a:solidFill>
            <a:ln w="38100" algn="ctr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02424" name="Group 24"/>
          <p:cNvGrpSpPr>
            <a:grpSpLocks/>
          </p:cNvGrpSpPr>
          <p:nvPr/>
        </p:nvGrpSpPr>
        <p:grpSpPr bwMode="auto">
          <a:xfrm>
            <a:off x="818388" y="1289453"/>
            <a:ext cx="1774825" cy="461963"/>
            <a:chOff x="4047" y="2329"/>
            <a:chExt cx="1118" cy="388"/>
          </a:xfrm>
        </p:grpSpPr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 flipV="1">
              <a:off x="4047" y="2510"/>
              <a:ext cx="842" cy="1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102426" name="Group 26"/>
            <p:cNvGrpSpPr>
              <a:grpSpLocks/>
            </p:cNvGrpSpPr>
            <p:nvPr/>
          </p:nvGrpSpPr>
          <p:grpSpPr bwMode="auto">
            <a:xfrm>
              <a:off x="4826" y="2329"/>
              <a:ext cx="339" cy="388"/>
              <a:chOff x="4588" y="3124"/>
              <a:chExt cx="339" cy="388"/>
            </a:xfrm>
          </p:grpSpPr>
          <p:sp>
            <p:nvSpPr>
              <p:cNvPr id="102427" name="Text Box 27"/>
              <p:cNvSpPr txBox="1">
                <a:spLocks noChangeArrowheads="1"/>
              </p:cNvSpPr>
              <p:nvPr/>
            </p:nvSpPr>
            <p:spPr bwMode="auto">
              <a:xfrm>
                <a:off x="4588" y="3124"/>
                <a:ext cx="339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R</a:t>
                </a:r>
                <a:endParaRPr lang="en-US" altLang="zh-CN" sz="2400" b="1" i="1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02428" name="Oval 28"/>
              <p:cNvSpPr>
                <a:spLocks noChangeArrowheads="1"/>
              </p:cNvSpPr>
              <p:nvPr/>
            </p:nvSpPr>
            <p:spPr bwMode="auto">
              <a:xfrm>
                <a:off x="4731" y="3134"/>
                <a:ext cx="27" cy="29"/>
              </a:xfrm>
              <a:prstGeom prst="ellipse">
                <a:avLst/>
              </a:prstGeom>
              <a:solidFill>
                <a:srgbClr val="006600"/>
              </a:solidFill>
              <a:ln w="38100" algn="ctr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704087" y="1504951"/>
            <a:ext cx="538162" cy="1039415"/>
            <a:chOff x="3976" y="2511"/>
            <a:chExt cx="339" cy="873"/>
          </a:xfrm>
        </p:grpSpPr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>
              <a:off x="4047" y="2511"/>
              <a:ext cx="1" cy="5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31" name="Text Box 31"/>
            <p:cNvSpPr txBox="1">
              <a:spLocks noChangeArrowheads="1"/>
            </p:cNvSpPr>
            <p:nvPr/>
          </p:nvSpPr>
          <p:spPr bwMode="auto">
            <a:xfrm>
              <a:off x="3976" y="2996"/>
              <a:ext cx="33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  <a:endParaRPr lang="en-US" altLang="zh-CN" sz="2400" b="1" i="1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32" name="Oval 32"/>
            <p:cNvSpPr>
              <a:spLocks noChangeArrowheads="1"/>
            </p:cNvSpPr>
            <p:nvPr/>
          </p:nvSpPr>
          <p:spPr bwMode="auto">
            <a:xfrm>
              <a:off x="4109" y="2997"/>
              <a:ext cx="27" cy="29"/>
            </a:xfrm>
            <a:prstGeom prst="ellipse">
              <a:avLst/>
            </a:prstGeom>
            <a:solidFill>
              <a:srgbClr val="000099"/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837437" y="965598"/>
            <a:ext cx="12493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 flipV="1">
            <a:off x="2159824" y="944167"/>
            <a:ext cx="0" cy="55483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02435" name="Group 35"/>
          <p:cNvGrpSpPr>
            <a:grpSpLocks/>
          </p:cNvGrpSpPr>
          <p:nvPr/>
        </p:nvGrpSpPr>
        <p:grpSpPr bwMode="auto">
          <a:xfrm>
            <a:off x="821563" y="760812"/>
            <a:ext cx="1641475" cy="751285"/>
            <a:chOff x="4114" y="2935"/>
            <a:chExt cx="1034" cy="631"/>
          </a:xfrm>
        </p:grpSpPr>
        <p:sp>
          <p:nvSpPr>
            <p:cNvPr id="102436" name="Line 36"/>
            <p:cNvSpPr>
              <a:spLocks noChangeShapeType="1"/>
            </p:cNvSpPr>
            <p:nvPr/>
          </p:nvSpPr>
          <p:spPr bwMode="auto">
            <a:xfrm flipV="1">
              <a:off x="4114" y="3113"/>
              <a:ext cx="842" cy="45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pSp>
          <p:nvGrpSpPr>
            <p:cNvPr id="102437" name="Group 37"/>
            <p:cNvGrpSpPr>
              <a:grpSpLocks/>
            </p:cNvGrpSpPr>
            <p:nvPr/>
          </p:nvGrpSpPr>
          <p:grpSpPr bwMode="auto">
            <a:xfrm>
              <a:off x="4882" y="2935"/>
              <a:ext cx="266" cy="388"/>
              <a:chOff x="4845" y="1862"/>
              <a:chExt cx="275" cy="398"/>
            </a:xfrm>
          </p:grpSpPr>
          <p:sp>
            <p:nvSpPr>
              <p:cNvPr id="102438" name="Text Box 38"/>
              <p:cNvSpPr txBox="1">
                <a:spLocks noChangeArrowheads="1"/>
              </p:cNvSpPr>
              <p:nvPr/>
            </p:nvSpPr>
            <p:spPr bwMode="auto">
              <a:xfrm>
                <a:off x="4845" y="1862"/>
                <a:ext cx="275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</a:p>
            </p:txBody>
          </p:sp>
          <p:sp>
            <p:nvSpPr>
              <p:cNvPr id="102439" name="Oval 39"/>
              <p:cNvSpPr>
                <a:spLocks noChangeArrowheads="1"/>
              </p:cNvSpPr>
              <p:nvPr/>
            </p:nvSpPr>
            <p:spPr bwMode="auto">
              <a:xfrm>
                <a:off x="4988" y="1881"/>
                <a:ext cx="22" cy="29"/>
              </a:xfrm>
              <a:prstGeom prst="ellipse">
                <a:avLst/>
              </a:prstGeom>
              <a:solidFill>
                <a:srgbClr val="CC3300"/>
              </a:solidFill>
              <a:ln w="381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sp>
        <p:nvSpPr>
          <p:cNvPr id="102440" name="Arc 40"/>
          <p:cNvSpPr>
            <a:spLocks/>
          </p:cNvSpPr>
          <p:nvPr/>
        </p:nvSpPr>
        <p:spPr bwMode="auto">
          <a:xfrm>
            <a:off x="1229550" y="1334691"/>
            <a:ext cx="188913" cy="19645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24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31330"/>
              </p:ext>
            </p:extLst>
          </p:nvPr>
        </p:nvGraphicFramePr>
        <p:xfrm>
          <a:off x="1465713" y="1236912"/>
          <a:ext cx="358775" cy="29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8" name="公式" r:id="rId8" imgW="126720" imgH="152280" progId="Equation.3">
                  <p:embed/>
                </p:oleObj>
              </mc:Choice>
              <mc:Fallback>
                <p:oleObj name="公式" r:id="rId8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713" y="1236912"/>
                        <a:ext cx="358775" cy="294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42" name="Group 42"/>
          <p:cNvGrpSpPr>
            <a:grpSpLocks/>
          </p:cNvGrpSpPr>
          <p:nvPr/>
        </p:nvGrpSpPr>
        <p:grpSpPr bwMode="auto">
          <a:xfrm>
            <a:off x="735837" y="754857"/>
            <a:ext cx="538162" cy="728663"/>
            <a:chOff x="3995" y="1880"/>
            <a:chExt cx="339" cy="612"/>
          </a:xfrm>
        </p:grpSpPr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 flipV="1">
              <a:off x="4047" y="2071"/>
              <a:ext cx="0" cy="42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44" name="Text Box 44"/>
            <p:cNvSpPr txBox="1">
              <a:spLocks noChangeArrowheads="1"/>
            </p:cNvSpPr>
            <p:nvPr/>
          </p:nvSpPr>
          <p:spPr bwMode="auto">
            <a:xfrm>
              <a:off x="3995" y="1880"/>
              <a:ext cx="33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  <a:r>
                <a:rPr lang="en-US" altLang="zh-CN" sz="2400" b="1" baseline="-25000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X</a:t>
              </a:r>
              <a:endParaRPr lang="en-US" altLang="zh-CN" sz="2400" b="1" i="1">
                <a:solidFill>
                  <a:srgbClr val="80008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02445" name="Oval 45"/>
            <p:cNvSpPr>
              <a:spLocks noChangeArrowheads="1"/>
            </p:cNvSpPr>
            <p:nvPr/>
          </p:nvSpPr>
          <p:spPr bwMode="auto">
            <a:xfrm>
              <a:off x="4128" y="1889"/>
              <a:ext cx="27" cy="29"/>
            </a:xfrm>
            <a:prstGeom prst="ellipse">
              <a:avLst/>
            </a:prstGeom>
            <a:solidFill>
              <a:srgbClr val="663300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88956" y="2458195"/>
            <a:ext cx="2795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RLC</a:t>
            </a:r>
            <a:r>
              <a:rPr lang="zh-CN" altLang="en-US" sz="2400" b="1" dirty="0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串联电路相量图</a:t>
            </a:r>
          </a:p>
        </p:txBody>
      </p:sp>
      <p:sp>
        <p:nvSpPr>
          <p:cNvPr id="102451" name="Text Box 51"/>
          <p:cNvSpPr txBox="1">
            <a:spLocks noChangeArrowheads="1"/>
          </p:cNvSpPr>
          <p:nvPr/>
        </p:nvSpPr>
        <p:spPr bwMode="auto">
          <a:xfrm>
            <a:off x="2849996" y="2509239"/>
            <a:ext cx="116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其中：</a:t>
            </a:r>
          </a:p>
        </p:txBody>
      </p:sp>
      <p:sp>
        <p:nvSpPr>
          <p:cNvPr id="102452" name="AutoShape 52"/>
          <p:cNvSpPr>
            <a:spLocks/>
          </p:cNvSpPr>
          <p:nvPr/>
        </p:nvSpPr>
        <p:spPr bwMode="auto">
          <a:xfrm>
            <a:off x="3821253" y="2403391"/>
            <a:ext cx="173038" cy="653653"/>
          </a:xfrm>
          <a:prstGeom prst="leftBrace">
            <a:avLst>
              <a:gd name="adj1" fmla="val 41972"/>
              <a:gd name="adj2" fmla="val 50000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02483" name="Group 83"/>
          <p:cNvGrpSpPr>
            <a:grpSpLocks/>
          </p:cNvGrpSpPr>
          <p:nvPr/>
        </p:nvGrpSpPr>
        <p:grpSpPr bwMode="auto">
          <a:xfrm>
            <a:off x="647352" y="3231361"/>
            <a:ext cx="1952625" cy="1128714"/>
            <a:chOff x="650" y="3046"/>
            <a:chExt cx="1230" cy="948"/>
          </a:xfrm>
        </p:grpSpPr>
        <p:grpSp>
          <p:nvGrpSpPr>
            <p:cNvPr id="102480" name="Group 80"/>
            <p:cNvGrpSpPr>
              <a:grpSpLocks/>
            </p:cNvGrpSpPr>
            <p:nvPr/>
          </p:nvGrpSpPr>
          <p:grpSpPr bwMode="auto">
            <a:xfrm>
              <a:off x="650" y="3046"/>
              <a:ext cx="916" cy="616"/>
              <a:chOff x="650" y="3046"/>
              <a:chExt cx="916" cy="616"/>
            </a:xfrm>
          </p:grpSpPr>
          <p:sp>
            <p:nvSpPr>
              <p:cNvPr id="102460" name="Line 60"/>
              <p:cNvSpPr>
                <a:spLocks noChangeShapeType="1"/>
              </p:cNvSpPr>
              <p:nvPr/>
            </p:nvSpPr>
            <p:spPr bwMode="auto">
              <a:xfrm flipV="1">
                <a:off x="650" y="3151"/>
                <a:ext cx="916" cy="51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02462" name="Text Box 62"/>
              <p:cNvSpPr txBox="1">
                <a:spLocks noChangeArrowheads="1"/>
              </p:cNvSpPr>
              <p:nvPr/>
            </p:nvSpPr>
            <p:spPr bwMode="auto">
              <a:xfrm>
                <a:off x="983" y="3046"/>
                <a:ext cx="289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</a:p>
            </p:txBody>
          </p:sp>
        </p:grpSp>
        <p:grpSp>
          <p:nvGrpSpPr>
            <p:cNvPr id="102479" name="Group 79"/>
            <p:cNvGrpSpPr>
              <a:grpSpLocks/>
            </p:cNvGrpSpPr>
            <p:nvPr/>
          </p:nvGrpSpPr>
          <p:grpSpPr bwMode="auto">
            <a:xfrm>
              <a:off x="658" y="3606"/>
              <a:ext cx="911" cy="388"/>
              <a:chOff x="658" y="3606"/>
              <a:chExt cx="911" cy="388"/>
            </a:xfrm>
          </p:grpSpPr>
          <p:sp>
            <p:nvSpPr>
              <p:cNvPr id="102465" name="Line 65"/>
              <p:cNvSpPr>
                <a:spLocks noChangeShapeType="1"/>
              </p:cNvSpPr>
              <p:nvPr/>
            </p:nvSpPr>
            <p:spPr bwMode="auto">
              <a:xfrm flipV="1">
                <a:off x="658" y="3655"/>
                <a:ext cx="911" cy="1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02467" name="Text Box 67"/>
              <p:cNvSpPr txBox="1">
                <a:spLocks noChangeArrowheads="1"/>
              </p:cNvSpPr>
              <p:nvPr/>
            </p:nvSpPr>
            <p:spPr bwMode="auto">
              <a:xfrm>
                <a:off x="1033" y="3606"/>
                <a:ext cx="367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R</a:t>
                </a:r>
                <a:endParaRPr lang="en-US" altLang="zh-CN" sz="24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02478" name="Group 78"/>
            <p:cNvGrpSpPr>
              <a:grpSpLocks/>
            </p:cNvGrpSpPr>
            <p:nvPr/>
          </p:nvGrpSpPr>
          <p:grpSpPr bwMode="auto">
            <a:xfrm>
              <a:off x="1541" y="3162"/>
              <a:ext cx="339" cy="496"/>
              <a:chOff x="1541" y="3162"/>
              <a:chExt cx="339" cy="496"/>
            </a:xfrm>
          </p:grpSpPr>
          <p:sp>
            <p:nvSpPr>
              <p:cNvPr id="102470" name="Line 70"/>
              <p:cNvSpPr>
                <a:spLocks noChangeShapeType="1"/>
              </p:cNvSpPr>
              <p:nvPr/>
            </p:nvSpPr>
            <p:spPr bwMode="auto">
              <a:xfrm flipV="1">
                <a:off x="1569" y="3162"/>
                <a:ext cx="0" cy="489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02471" name="Text Box 71"/>
              <p:cNvSpPr txBox="1">
                <a:spLocks noChangeArrowheads="1"/>
              </p:cNvSpPr>
              <p:nvPr/>
            </p:nvSpPr>
            <p:spPr bwMode="auto">
              <a:xfrm>
                <a:off x="1541" y="3270"/>
                <a:ext cx="339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400" b="1" baseline="-25000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X</a:t>
                </a:r>
                <a:endParaRPr lang="en-US" altLang="zh-CN" sz="2400" b="1" i="1" dirty="0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102474" name="Object 74"/>
            <p:cNvGraphicFramePr>
              <a:graphicFrameLocks noChangeAspect="1"/>
            </p:cNvGraphicFramePr>
            <p:nvPr/>
          </p:nvGraphicFramePr>
          <p:xfrm>
            <a:off x="973" y="3449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89" name="公式" r:id="rId10" imgW="126720" imgH="152280" progId="Equation.3">
                    <p:embed/>
                  </p:oleObj>
                </mc:Choice>
                <mc:Fallback>
                  <p:oleObj name="公式" r:id="rId10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449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7" name="Arc 77"/>
            <p:cNvSpPr>
              <a:spLocks/>
            </p:cNvSpPr>
            <p:nvPr/>
          </p:nvSpPr>
          <p:spPr bwMode="auto">
            <a:xfrm>
              <a:off x="881" y="3522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2481" name="Rectangle 81"/>
          <p:cNvSpPr>
            <a:spLocks noChangeArrowheads="1"/>
          </p:cNvSpPr>
          <p:nvPr/>
        </p:nvSpPr>
        <p:spPr bwMode="auto">
          <a:xfrm>
            <a:off x="4580061" y="3560414"/>
            <a:ext cx="853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其中</a:t>
            </a:r>
            <a:endParaRPr lang="zh-CN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248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86881"/>
              </p:ext>
            </p:extLst>
          </p:nvPr>
        </p:nvGraphicFramePr>
        <p:xfrm>
          <a:off x="5411040" y="3620839"/>
          <a:ext cx="2246313" cy="40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0" name="公式" r:id="rId11" imgW="799920" imgH="190440" progId="Equation.3">
                  <p:embed/>
                </p:oleObj>
              </mc:Choice>
              <mc:Fallback>
                <p:oleObj name="公式" r:id="rId11" imgW="799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040" y="3620839"/>
                        <a:ext cx="2246313" cy="40124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63754"/>
              </p:ext>
            </p:extLst>
          </p:nvPr>
        </p:nvGraphicFramePr>
        <p:xfrm>
          <a:off x="4487648" y="599649"/>
          <a:ext cx="826414" cy="344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1" name="公式" r:id="rId13" imgW="583920" imgH="228600" progId="Equation.3">
                  <p:embed/>
                </p:oleObj>
              </mc:Choice>
              <mc:Fallback>
                <p:oleObj name="公式" r:id="rId13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648" y="599649"/>
                        <a:ext cx="826414" cy="344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5076056" y="4159005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称为电抗上的电压。</a:t>
            </a:r>
            <a:endParaRPr lang="zh-CN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1812649" y="1884766"/>
            <a:ext cx="0" cy="1237500"/>
          </a:xfrm>
          <a:prstGeom prst="straightConnector1">
            <a:avLst/>
          </a:prstGeom>
          <a:ln w="412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1537525" y="1884766"/>
            <a:ext cx="6803" cy="12493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3"/>
          <p:cNvGrpSpPr>
            <a:grpSpLocks/>
          </p:cNvGrpSpPr>
          <p:nvPr/>
        </p:nvGrpSpPr>
        <p:grpSpPr bwMode="auto">
          <a:xfrm>
            <a:off x="2922618" y="3951691"/>
            <a:ext cx="926975" cy="745850"/>
            <a:chOff x="1903" y="3300"/>
            <a:chExt cx="785" cy="624"/>
          </a:xfrm>
        </p:grpSpPr>
        <p:sp>
          <p:nvSpPr>
            <p:cNvPr id="66" name="AutoShape 4"/>
            <p:cNvSpPr>
              <a:spLocks noChangeArrowheads="1"/>
            </p:cNvSpPr>
            <p:nvPr/>
          </p:nvSpPr>
          <p:spPr bwMode="auto">
            <a:xfrm>
              <a:off x="1908" y="3300"/>
              <a:ext cx="780" cy="624"/>
            </a:xfrm>
            <a:prstGeom prst="wedgeRoundRectCallout">
              <a:avLst>
                <a:gd name="adj1" fmla="val -123844"/>
                <a:gd name="adj2" fmla="val -37985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1903" y="3308"/>
              <a:ext cx="747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电压</a:t>
              </a:r>
              <a:endPara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0" hangingPunct="0"/>
              <a:r>
                <a:rPr lang="zh-CN" alt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三角形</a:t>
              </a:r>
              <a:endPara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79173"/>
              </p:ext>
            </p:extLst>
          </p:nvPr>
        </p:nvGraphicFramePr>
        <p:xfrm>
          <a:off x="5976156" y="599205"/>
          <a:ext cx="868159" cy="36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2" name="Equation" r:id="rId15" imgW="545760" imgH="228600" progId="Equation.DSMT4">
                  <p:embed/>
                </p:oleObj>
              </mc:Choice>
              <mc:Fallback>
                <p:oleObj name="Equation" r:id="rId15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76156" y="599205"/>
                        <a:ext cx="868159" cy="36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矩形 62"/>
          <p:cNvSpPr/>
          <p:nvPr/>
        </p:nvSpPr>
        <p:spPr>
          <a:xfrm>
            <a:off x="7236296" y="2144965"/>
            <a:ext cx="2121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（电压有效值）</a:t>
            </a:r>
            <a:endParaRPr lang="zh-CN" altLang="en-US" sz="2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588224" y="2826211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电压、电流</a:t>
            </a:r>
            <a:r>
              <a:rPr lang="zh-CN" altLang="en-US" sz="20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相位差）</a:t>
            </a:r>
            <a:endParaRPr lang="zh-CN" altLang="en-US" sz="2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9" name="Group 3"/>
          <p:cNvGrpSpPr>
            <a:grpSpLocks/>
          </p:cNvGrpSpPr>
          <p:nvPr/>
        </p:nvGrpSpPr>
        <p:grpSpPr bwMode="auto">
          <a:xfrm>
            <a:off x="1082365" y="25822"/>
            <a:ext cx="1517613" cy="646317"/>
            <a:chOff x="1839" y="3179"/>
            <a:chExt cx="929" cy="1026"/>
          </a:xfrm>
        </p:grpSpPr>
        <p:sp>
          <p:nvSpPr>
            <p:cNvPr id="70" name="AutoShape 4"/>
            <p:cNvSpPr>
              <a:spLocks noChangeArrowheads="1"/>
            </p:cNvSpPr>
            <p:nvPr/>
          </p:nvSpPr>
          <p:spPr bwMode="auto">
            <a:xfrm>
              <a:off x="1908" y="3300"/>
              <a:ext cx="780" cy="905"/>
            </a:xfrm>
            <a:prstGeom prst="wedgeRoundRectCallout">
              <a:avLst>
                <a:gd name="adj1" fmla="val -30051"/>
                <a:gd name="adj2" fmla="val 163883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</a:pPr>
              <a:endParaRPr lang="zh-CN" altLang="en-US" sz="2800"/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1839" y="3179"/>
              <a:ext cx="929" cy="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571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7145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algn="l" defTabSz="7620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zh-CN" altLang="en-US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电压、电流</a:t>
              </a:r>
              <a:endPara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 eaLnBrk="0" hangingPunct="0"/>
              <a:r>
                <a:rPr lang="zh-CN" altLang="en-US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相位差</a:t>
              </a:r>
              <a:endPara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374567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  <p:bldP spid="102433" grpId="0" animBg="1"/>
      <p:bldP spid="102434" grpId="0" animBg="1"/>
      <p:bldP spid="102440" grpId="0" animBg="1"/>
      <p:bldP spid="102446" grpId="0"/>
      <p:bldP spid="102451" grpId="0"/>
      <p:bldP spid="102452" grpId="0" animBg="1"/>
      <p:bldP spid="10248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6"/>
          <p:cNvGrpSpPr>
            <a:grpSpLocks/>
          </p:cNvGrpSpPr>
          <p:nvPr/>
        </p:nvGrpSpPr>
        <p:grpSpPr bwMode="auto">
          <a:xfrm>
            <a:off x="2544998" y="1009594"/>
            <a:ext cx="3789310" cy="991321"/>
            <a:chOff x="267" y="1993"/>
            <a:chExt cx="1957" cy="946"/>
          </a:xfrm>
        </p:grpSpPr>
        <p:sp>
          <p:nvSpPr>
            <p:cNvPr id="52" name="Oval 54"/>
            <p:cNvSpPr>
              <a:spLocks noChangeArrowheads="1"/>
            </p:cNvSpPr>
            <p:nvPr/>
          </p:nvSpPr>
          <p:spPr bwMode="auto">
            <a:xfrm>
              <a:off x="267" y="1993"/>
              <a:ext cx="1957" cy="946"/>
            </a:xfrm>
            <a:prstGeom prst="ellipse">
              <a:avLst/>
            </a:prstGeom>
            <a:solidFill>
              <a:srgbClr val="FFCCFF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373" y="2048"/>
              <a:ext cx="1745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电压</a:t>
              </a:r>
              <a:r>
                <a:rPr lang="zh-CN" altLang="en-US" sz="2000" b="1" dirty="0" smtClean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三角形三边</a:t>
              </a:r>
              <a:r>
                <a:rPr lang="zh-CN" altLang="en-US" sz="2000" b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同</a:t>
              </a:r>
              <a:r>
                <a:rPr lang="zh-CN" altLang="en-US" sz="2000" b="1" dirty="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除以</a:t>
              </a:r>
              <a:r>
                <a:rPr lang="zh-CN" altLang="en-US" sz="2000" b="1" dirty="0" smtClean="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电流</a:t>
              </a:r>
              <a:r>
                <a:rPr lang="en-US" altLang="zh-CN" sz="2000" b="1" dirty="0" smtClean="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I</a:t>
              </a:r>
              <a:r>
                <a:rPr lang="zh-CN" altLang="en-US" sz="2000" b="1" dirty="0" smtClean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</a:t>
              </a:r>
              <a:r>
                <a:rPr lang="zh-CN" altLang="en-US" sz="2000" b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可</a:t>
              </a:r>
              <a:r>
                <a:rPr lang="zh-CN" altLang="en-US" sz="2000" b="1" dirty="0" smtClean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得到</a:t>
              </a:r>
              <a:r>
                <a:rPr lang="zh-CN" altLang="en-US" sz="2000" b="1" dirty="0" smtClean="0">
                  <a:solidFill>
                    <a:srgbClr val="CC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阻抗三角形</a:t>
              </a:r>
              <a:endParaRPr lang="zh-CN" altLang="en-US" sz="20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4" name="Group 55"/>
          <p:cNvGrpSpPr>
            <a:grpSpLocks/>
          </p:cNvGrpSpPr>
          <p:nvPr/>
        </p:nvGrpSpPr>
        <p:grpSpPr bwMode="auto">
          <a:xfrm>
            <a:off x="5338683" y="1749373"/>
            <a:ext cx="3703524" cy="1169844"/>
            <a:chOff x="1572" y="2185"/>
            <a:chExt cx="1930" cy="679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H="1">
              <a:off x="1572" y="2185"/>
              <a:ext cx="996" cy="649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>
              <a:off x="2568" y="2185"/>
              <a:ext cx="0" cy="64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1580" y="2825"/>
              <a:ext cx="979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1935" y="2276"/>
              <a:ext cx="25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solidFill>
                    <a:srgbClr val="CC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z</a:t>
              </a:r>
            </a:p>
          </p:txBody>
        </p:sp>
        <p:grpSp>
          <p:nvGrpSpPr>
            <p:cNvPr id="59" name="Group 34"/>
            <p:cNvGrpSpPr>
              <a:grpSpLocks/>
            </p:cNvGrpSpPr>
            <p:nvPr/>
          </p:nvGrpSpPr>
          <p:grpSpPr bwMode="auto">
            <a:xfrm>
              <a:off x="2555" y="2372"/>
              <a:ext cx="840" cy="354"/>
              <a:chOff x="2555" y="2372"/>
              <a:chExt cx="840" cy="354"/>
            </a:xfrm>
          </p:grpSpPr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2555" y="2372"/>
                <a:ext cx="71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66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CC0099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Times New Roman" pitchFamily="18" charset="0"/>
                  </a:rPr>
                  <a:t>X=</a:t>
                </a:r>
                <a:r>
                  <a:rPr lang="el-GR" altLang="zh-CN" sz="2000" b="1" i="1">
                    <a:solidFill>
                      <a:srgbClr val="CC0099"/>
                    </a:solidFill>
                    <a:ea typeface="隶书" panose="02010509060101010101" pitchFamily="49" charset="-122"/>
                    <a:cs typeface="Times New Roman" pitchFamily="18" charset="0"/>
                  </a:rPr>
                  <a:t>ω</a:t>
                </a:r>
                <a:r>
                  <a:rPr lang="en-US" altLang="zh-CN" sz="2000" b="1" i="1">
                    <a:solidFill>
                      <a:srgbClr val="CC0099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Times New Roman" pitchFamily="18" charset="0"/>
                  </a:rPr>
                  <a:t>L</a:t>
                </a:r>
                <a:endParaRPr lang="el-GR" altLang="zh-CN" sz="2000" b="1" i="1">
                  <a:solidFill>
                    <a:srgbClr val="CC0099"/>
                  </a:solidFill>
                  <a:ea typeface="隶书" panose="02010509060101010101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5" name="Text Box 30"/>
              <p:cNvSpPr txBox="1">
                <a:spLocks noChangeArrowheads="1"/>
              </p:cNvSpPr>
              <p:nvPr/>
            </p:nvSpPr>
            <p:spPr bwMode="auto">
              <a:xfrm>
                <a:off x="2878" y="2380"/>
                <a:ext cx="256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66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CC0099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－</a:t>
                </a:r>
              </a:p>
            </p:txBody>
          </p:sp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3110" y="2494"/>
                <a:ext cx="262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66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zh-CN" sz="2000" b="1" i="1" dirty="0">
                    <a:solidFill>
                      <a:srgbClr val="CC0099"/>
                    </a:solidFill>
                    <a:ea typeface="隶书" panose="02010509060101010101" pitchFamily="49" charset="-122"/>
                  </a:rPr>
                  <a:t>ω</a:t>
                </a:r>
                <a:r>
                  <a:rPr lang="en-US" altLang="zh-CN" sz="2000" b="1" i="1" dirty="0">
                    <a:solidFill>
                      <a:srgbClr val="CC0099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C</a:t>
                </a:r>
                <a:endParaRPr lang="zh-CN" altLang="en-US" sz="2000" b="1" i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67" name="Line 32"/>
              <p:cNvSpPr>
                <a:spLocks noChangeShapeType="1"/>
              </p:cNvSpPr>
              <p:nvPr/>
            </p:nvSpPr>
            <p:spPr bwMode="auto">
              <a:xfrm>
                <a:off x="3121" y="2523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>
              <a:off x="3130" y="2215"/>
              <a:ext cx="3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rgbClr val="CC0099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</a:t>
              </a:r>
              <a:endParaRPr lang="zh-CN" altLang="en-US" sz="20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2109" y="2574"/>
              <a:ext cx="16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R</a:t>
              </a:r>
              <a:endParaRPr lang="zh-CN" altLang="en-US" sz="2000" b="1" i="1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62" name="Object 52"/>
            <p:cNvGraphicFramePr>
              <a:graphicFrameLocks noChangeAspect="1"/>
            </p:cNvGraphicFramePr>
            <p:nvPr/>
          </p:nvGraphicFramePr>
          <p:xfrm>
            <a:off x="1878" y="2599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479" name="公式" r:id="rId4" imgW="126720" imgH="152280" progId="Equation.3">
                    <p:embed/>
                  </p:oleObj>
                </mc:Choice>
                <mc:Fallback>
                  <p:oleObj name="公式" r:id="rId4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" y="2599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Arc 53"/>
            <p:cNvSpPr>
              <a:spLocks/>
            </p:cNvSpPr>
            <p:nvPr/>
          </p:nvSpPr>
          <p:spPr bwMode="auto">
            <a:xfrm>
              <a:off x="1795" y="2699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68" name="Group 83"/>
          <p:cNvGrpSpPr>
            <a:grpSpLocks/>
          </p:cNvGrpSpPr>
          <p:nvPr/>
        </p:nvGrpSpPr>
        <p:grpSpPr bwMode="auto">
          <a:xfrm>
            <a:off x="632007" y="1934487"/>
            <a:ext cx="2372565" cy="1295625"/>
            <a:chOff x="650" y="3146"/>
            <a:chExt cx="1223" cy="760"/>
          </a:xfrm>
        </p:grpSpPr>
        <p:grpSp>
          <p:nvGrpSpPr>
            <p:cNvPr id="69" name="Group 80"/>
            <p:cNvGrpSpPr>
              <a:grpSpLocks/>
            </p:cNvGrpSpPr>
            <p:nvPr/>
          </p:nvGrpSpPr>
          <p:grpSpPr bwMode="auto">
            <a:xfrm>
              <a:off x="650" y="3146"/>
              <a:ext cx="916" cy="516"/>
              <a:chOff x="650" y="3146"/>
              <a:chExt cx="916" cy="516"/>
            </a:xfrm>
          </p:grpSpPr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 flipV="1">
                <a:off x="650" y="3151"/>
                <a:ext cx="916" cy="51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79" name="Text Box 62"/>
              <p:cNvSpPr txBox="1">
                <a:spLocks noChangeArrowheads="1"/>
              </p:cNvSpPr>
              <p:nvPr/>
            </p:nvSpPr>
            <p:spPr bwMode="auto">
              <a:xfrm>
                <a:off x="1026" y="3146"/>
                <a:ext cx="289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CC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</a:p>
            </p:txBody>
          </p:sp>
        </p:grpSp>
        <p:grpSp>
          <p:nvGrpSpPr>
            <p:cNvPr id="70" name="Group 79"/>
            <p:cNvGrpSpPr>
              <a:grpSpLocks/>
            </p:cNvGrpSpPr>
            <p:nvPr/>
          </p:nvGrpSpPr>
          <p:grpSpPr bwMode="auto">
            <a:xfrm>
              <a:off x="658" y="3606"/>
              <a:ext cx="911" cy="300"/>
              <a:chOff x="658" y="3606"/>
              <a:chExt cx="911" cy="300"/>
            </a:xfrm>
          </p:grpSpPr>
          <p:sp>
            <p:nvSpPr>
              <p:cNvPr id="76" name="Line 65"/>
              <p:cNvSpPr>
                <a:spLocks noChangeShapeType="1"/>
              </p:cNvSpPr>
              <p:nvPr/>
            </p:nvSpPr>
            <p:spPr bwMode="auto">
              <a:xfrm flipV="1">
                <a:off x="658" y="3655"/>
                <a:ext cx="911" cy="1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77" name="Text Box 67"/>
              <p:cNvSpPr txBox="1">
                <a:spLocks noChangeArrowheads="1"/>
              </p:cNvSpPr>
              <p:nvPr/>
            </p:nvSpPr>
            <p:spPr bwMode="auto">
              <a:xfrm>
                <a:off x="1033" y="3606"/>
                <a:ext cx="367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000" b="1" baseline="-25000" dirty="0">
                    <a:solidFill>
                      <a:srgbClr val="0066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R</a:t>
                </a:r>
                <a:endParaRPr lang="en-US" altLang="zh-CN" sz="2000" b="1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71" name="Group 78"/>
            <p:cNvGrpSpPr>
              <a:grpSpLocks/>
            </p:cNvGrpSpPr>
            <p:nvPr/>
          </p:nvGrpSpPr>
          <p:grpSpPr bwMode="auto">
            <a:xfrm>
              <a:off x="1534" y="3162"/>
              <a:ext cx="339" cy="489"/>
              <a:chOff x="1534" y="3162"/>
              <a:chExt cx="339" cy="489"/>
            </a:xfrm>
          </p:grpSpPr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 flipV="1">
                <a:off x="1576" y="3162"/>
                <a:ext cx="0" cy="489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75" name="Text Box 71"/>
              <p:cNvSpPr txBox="1">
                <a:spLocks noChangeArrowheads="1"/>
              </p:cNvSpPr>
              <p:nvPr/>
            </p:nvSpPr>
            <p:spPr bwMode="auto">
              <a:xfrm>
                <a:off x="1534" y="3264"/>
                <a:ext cx="339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U</a:t>
                </a:r>
                <a:r>
                  <a:rPr lang="en-US" altLang="zh-CN" sz="2000" b="1" baseline="-25000" dirty="0">
                    <a:solidFill>
                      <a:srgbClr val="80008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X</a:t>
                </a:r>
                <a:endParaRPr lang="en-US" altLang="zh-CN" sz="2000" b="1" i="1" dirty="0">
                  <a:solidFill>
                    <a:srgbClr val="800080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72" name="Object 74"/>
            <p:cNvGraphicFramePr>
              <a:graphicFrameLocks noChangeAspect="1"/>
            </p:cNvGraphicFramePr>
            <p:nvPr/>
          </p:nvGraphicFramePr>
          <p:xfrm>
            <a:off x="973" y="3449"/>
            <a:ext cx="17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480" name="公式" r:id="rId6" imgW="126720" imgH="152280" progId="Equation.3">
                    <p:embed/>
                  </p:oleObj>
                </mc:Choice>
                <mc:Fallback>
                  <p:oleObj name="公式" r:id="rId6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449"/>
                          <a:ext cx="171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Arc 77"/>
            <p:cNvSpPr>
              <a:spLocks/>
            </p:cNvSpPr>
            <p:nvPr/>
          </p:nvSpPr>
          <p:spPr bwMode="auto">
            <a:xfrm>
              <a:off x="881" y="3522"/>
              <a:ext cx="118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51"/>
                <a:gd name="T1" fmla="*/ 0 h 21600"/>
                <a:gd name="T2" fmla="*/ 21451 w 21451"/>
                <a:gd name="T3" fmla="*/ 19069 h 21600"/>
                <a:gd name="T4" fmla="*/ 0 w 214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1" h="21600" fill="none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</a:path>
                <a:path w="21451" h="21600" stroke="0" extrusionOk="0">
                  <a:moveTo>
                    <a:pt x="-1" y="0"/>
                  </a:moveTo>
                  <a:cubicBezTo>
                    <a:pt x="10950" y="0"/>
                    <a:pt x="20168" y="8194"/>
                    <a:pt x="21451" y="190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766603" y="3145867"/>
            <a:ext cx="147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CC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阻抗三角形</a:t>
            </a:r>
            <a:endParaRPr lang="zh-CN" altLang="en-US" sz="2000" b="1" dirty="0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8851" y="3149133"/>
            <a:ext cx="147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CC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电压三角形</a:t>
            </a:r>
            <a:endParaRPr lang="zh-CN" altLang="en-US" sz="2000" b="1" dirty="0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00" name="直接箭头连接符 99"/>
          <p:cNvCxnSpPr/>
          <p:nvPr/>
        </p:nvCxnSpPr>
        <p:spPr>
          <a:xfrm flipV="1">
            <a:off x="2998119" y="2377120"/>
            <a:ext cx="2334111" cy="1459"/>
          </a:xfrm>
          <a:prstGeom prst="straightConnector1">
            <a:avLst/>
          </a:prstGeom>
          <a:ln w="41275">
            <a:solidFill>
              <a:srgbClr val="280F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3019923" y="2619433"/>
            <a:ext cx="2334111" cy="1459"/>
          </a:xfrm>
          <a:prstGeom prst="straightConnector1">
            <a:avLst/>
          </a:prstGeom>
          <a:ln w="41275">
            <a:solidFill>
              <a:srgbClr val="280F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17505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921</Words>
  <Application>Microsoft Office PowerPoint</Application>
  <PresentationFormat>全屏显示(16:9)</PresentationFormat>
  <Paragraphs>195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楷体_GB2312</vt:lpstr>
      <vt:lpstr>Calibri</vt:lpstr>
      <vt:lpstr>隶书</vt:lpstr>
      <vt:lpstr>华文中宋</vt:lpstr>
      <vt:lpstr>微软雅黑</vt:lpstr>
      <vt:lpstr>Times New Roman</vt:lpstr>
      <vt:lpstr>Symbol</vt:lpstr>
      <vt:lpstr>黑体</vt:lpstr>
      <vt:lpstr>Wingdings 2</vt:lpstr>
      <vt:lpstr>A000120141114A01PWBG</vt:lpstr>
      <vt:lpstr>自定义设计方案</vt:lpstr>
      <vt:lpstr>公式</vt:lpstr>
      <vt:lpstr>Equation</vt:lpstr>
      <vt:lpstr>MathType 6.0 Equation</vt:lpstr>
      <vt:lpstr>Visio</vt:lpstr>
      <vt:lpstr>剪辑</vt:lpstr>
      <vt:lpstr>3.7  RLC串联电路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、             适用于一般正弦交流电路的分析计算，例如： 1）RL串联电路，阻抗         ，             。  2）RC串联电路，阻抗         ，              。  3）LC串联电路，阻抗           ，               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黄宇平</cp:lastModifiedBy>
  <cp:revision>1329</cp:revision>
  <dcterms:created xsi:type="dcterms:W3CDTF">2015-04-24T01:01:00Z</dcterms:created>
  <dcterms:modified xsi:type="dcterms:W3CDTF">2018-11-10T07:54:39Z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