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9"/>
  </p:notesMasterIdLst>
  <p:sldIdLst>
    <p:sldId id="605" r:id="rId3"/>
    <p:sldId id="619" r:id="rId4"/>
    <p:sldId id="620" r:id="rId5"/>
    <p:sldId id="621" r:id="rId6"/>
    <p:sldId id="622" r:id="rId7"/>
    <p:sldId id="624" r:id="rId8"/>
  </p:sldIdLst>
  <p:sldSz cx="9144000" cy="5143500" type="screen16x9"/>
  <p:notesSz cx="6858000" cy="9144000"/>
  <p:embeddedFontLst>
    <p:embeddedFont>
      <p:font typeface="Wingdings 2" panose="05020102010507070707" pitchFamily="18" charset="2"/>
      <p:regular r:id="rId10"/>
    </p:embeddedFont>
    <p:embeddedFont>
      <p:font typeface="微软雅黑" panose="020B0503020204020204" pitchFamily="34" charset="-122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隶书" panose="02010509060101010101" pitchFamily="49" charset="-122"/>
      <p:regular r:id="rId17"/>
    </p:embeddedFont>
    <p:embeddedFont>
      <p:font typeface="华文中宋" panose="02010600040101010101" pitchFamily="2" charset="-122"/>
      <p:regular r:id="rId18"/>
    </p:embeddedFont>
    <p:embeddedFont>
      <p:font typeface="黑体" panose="02010609060101010101" pitchFamily="49" charset="-122"/>
      <p:regular r:id="rId1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FE3"/>
    <a:srgbClr val="000000"/>
    <a:srgbClr val="D43E01"/>
    <a:srgbClr val="9900CC"/>
    <a:srgbClr val="10065A"/>
    <a:srgbClr val="1D035D"/>
    <a:srgbClr val="9954CC"/>
    <a:srgbClr val="9999FF"/>
    <a:srgbClr val="99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/>
  </p:normalViewPr>
  <p:slideViewPr>
    <p:cSldViewPr>
      <p:cViewPr varScale="1">
        <p:scale>
          <a:sx n="152" d="100"/>
          <a:sy n="152" d="100"/>
        </p:scale>
        <p:origin x="-648" y="-102"/>
      </p:cViewPr>
      <p:guideLst>
        <p:guide orient="horz" pos="1618"/>
        <p:guide pos="284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2018-11-10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350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428625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549" y="802257"/>
            <a:ext cx="4616330" cy="811961"/>
          </a:xfrm>
        </p:spPr>
        <p:txBody>
          <a:bodyPr/>
          <a:lstStyle>
            <a:lvl1pPr algn="ctr">
              <a:lnSpc>
                <a:spcPct val="110000"/>
              </a:lnSpc>
              <a:defRPr sz="27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549" y="1758373"/>
            <a:ext cx="4616330" cy="323850"/>
          </a:xfrm>
        </p:spPr>
        <p:txBody>
          <a:bodyPr/>
          <a:lstStyle>
            <a:lvl1pPr marL="0" indent="0" algn="ctr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98435" y="337309"/>
            <a:ext cx="828122" cy="449310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7443" y="337309"/>
            <a:ext cx="7328591" cy="4493108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78606" y="251222"/>
            <a:ext cx="8586788" cy="4655344"/>
          </a:xfrm>
        </p:spPr>
        <p:txBody>
          <a:bodyPr/>
          <a:lstStyle>
            <a:lvl1pPr>
              <a:spcBef>
                <a:spcPts val="225"/>
              </a:spcBef>
              <a:spcAft>
                <a:spcPts val="300"/>
              </a:spcAft>
              <a:defRPr sz="1800">
                <a:solidFill>
                  <a:srgbClr val="000000"/>
                </a:solidFill>
              </a:defRPr>
            </a:lvl1pPr>
            <a:lvl2pPr marL="405130" indent="-134620">
              <a:spcBef>
                <a:spcPts val="225"/>
              </a:spcBef>
              <a:spcAft>
                <a:spcPts val="300"/>
              </a:spcAft>
              <a:buFont typeface="Arial" pitchFamily="34" charset="0"/>
              <a:buChar char="•"/>
              <a:defRPr sz="1500">
                <a:solidFill>
                  <a:srgbClr val="000000"/>
                </a:solidFill>
              </a:defRPr>
            </a:lvl2pPr>
            <a:lvl3pPr marL="540385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3pPr>
            <a:lvl4pPr marL="810260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4pPr>
            <a:lvl5pPr marL="1080135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82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783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17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25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64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57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501200"/>
            <a:ext cx="8218800" cy="3113100"/>
          </a:xfrm>
        </p:spPr>
        <p:txBody>
          <a:bodyPr lIns="0" tIns="0" rIns="0" bIns="0">
            <a:normAutofit/>
          </a:bodyPr>
          <a:lstStyle>
            <a:lvl1pPr marL="64135" indent="0"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buNone/>
              <a:defRPr>
                <a:solidFill>
                  <a:srgbClr val="000000"/>
                </a:solidFill>
              </a:defRPr>
            </a:lvl3pPr>
            <a:lvl4pPr marL="675005" indent="0">
              <a:buNone/>
              <a:defRPr>
                <a:solidFill>
                  <a:srgbClr val="000000"/>
                </a:solidFill>
              </a:defRPr>
            </a:lvl4pPr>
            <a:lvl5pPr marL="81026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68313" y="1161219"/>
            <a:ext cx="685799" cy="141684"/>
            <a:chOff x="826030" y="1528423"/>
            <a:chExt cx="914399" cy="188912"/>
          </a:xfrm>
        </p:grpSpPr>
        <p:sp>
          <p:nvSpPr>
            <p:cNvPr id="8" name="燕尾形 7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986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71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32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8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7300" y="2527200"/>
            <a:ext cx="4168800" cy="456300"/>
          </a:xfrm>
        </p:spPr>
        <p:txBody>
          <a:bodyPr anchor="ctr" anchorCtr="0">
            <a:normAutofit/>
          </a:bodyPr>
          <a:lstStyle>
            <a:lvl1pPr>
              <a:defRPr sz="195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标题 5"/>
          <p:cNvSpPr txBox="1"/>
          <p:nvPr/>
        </p:nvSpPr>
        <p:spPr>
          <a:xfrm>
            <a:off x="3238322" y="2527262"/>
            <a:ext cx="4169303" cy="457199"/>
          </a:xfrm>
          <a:prstGeom prst="roundRect">
            <a:avLst>
              <a:gd name="adj" fmla="val 50000"/>
            </a:avLst>
          </a:prstGeom>
          <a:noFill/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7800000" scaled="0"/>
            </a:gradFill>
          </a:ln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6600000" scaled="0"/>
                </a:gradFill>
                <a:latin typeface="幼圆" pitchFamily="49" charset="-122"/>
                <a:ea typeface="幼圆" pitchFamily="49" charset="-122"/>
                <a:cs typeface="+mj-cs"/>
              </a:defRPr>
            </a:lvl1pPr>
          </a:lstStyle>
          <a:p>
            <a:pPr>
              <a:defRPr/>
            </a:pPr>
            <a:endParaRPr lang="da-DK" altLang="zh-CN" sz="21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n-lt"/>
              <a:ea typeface="+mj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100" y="357188"/>
            <a:ext cx="8218486" cy="533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203598"/>
            <a:ext cx="8218800" cy="1244700"/>
          </a:xfrm>
        </p:spPr>
        <p:txBody>
          <a:bodyPr lIns="0" tIns="0" rIns="0" bIns="0">
            <a:noAutofit/>
          </a:bodyPr>
          <a:lstStyle>
            <a:lvl1pPr marL="64135" indent="0">
              <a:spcBef>
                <a:spcPts val="75"/>
              </a:spcBef>
              <a:spcAft>
                <a:spcPts val="100"/>
              </a:spcAft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spcBef>
                <a:spcPts val="75"/>
              </a:spcBef>
              <a:spcAft>
                <a:spcPts val="100"/>
              </a:spcAft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3pPr>
            <a:lvl4pPr marL="675005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4pPr>
            <a:lvl5pPr marL="81026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100" y="3415282"/>
            <a:ext cx="8218800" cy="1244700"/>
          </a:xfrm>
        </p:spPr>
        <p:txBody>
          <a:bodyPr lIns="0" tIns="0" rIns="0" bIns="0">
            <a:noAutofit/>
          </a:bodyPr>
          <a:lstStyle>
            <a:lvl1pPr marL="64135" indent="0">
              <a:spcBef>
                <a:spcPts val="75"/>
              </a:spcBef>
              <a:spcAft>
                <a:spcPts val="100"/>
              </a:spcAft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spcBef>
                <a:spcPts val="75"/>
              </a:spcBef>
              <a:spcAft>
                <a:spcPts val="100"/>
              </a:spcAft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3pPr>
            <a:lvl4pPr marL="675005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4pPr>
            <a:lvl5pPr marL="81026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468313" y="987574"/>
            <a:ext cx="685799" cy="141684"/>
            <a:chOff x="826030" y="1528423"/>
            <a:chExt cx="914399" cy="188912"/>
          </a:xfrm>
        </p:grpSpPr>
        <p:sp>
          <p:nvSpPr>
            <p:cNvPr id="9" name="燕尾形 8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8313" y="3189496"/>
            <a:ext cx="685799" cy="141684"/>
            <a:chOff x="725224" y="3754732"/>
            <a:chExt cx="914399" cy="188912"/>
          </a:xfrm>
        </p:grpSpPr>
        <p:sp>
          <p:nvSpPr>
            <p:cNvPr id="15" name="燕尾形 14"/>
            <p:cNvSpPr/>
            <p:nvPr/>
          </p:nvSpPr>
          <p:spPr>
            <a:xfrm>
              <a:off x="7252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9030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>
              <a:off x="10808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12602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14380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66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28900" y="1491916"/>
            <a:ext cx="3886201" cy="1672640"/>
          </a:xfrm>
        </p:spPr>
        <p:txBody>
          <a:bodyPr/>
          <a:lstStyle>
            <a:lvl1pPr algn="ctr">
              <a:defRPr sz="495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6B9C84-08AA-4DD6-A5EC-EE58C24DC290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D60E34-2897-4D3E-92A0-8765A62FD2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2300" y="3302100"/>
            <a:ext cx="5127300" cy="361800"/>
          </a:xfrm>
        </p:spPr>
        <p:txBody>
          <a:bodyPr lIns="0" tIns="0" rIns="0" bIns="0" anchor="ctr" anchorCtr="0">
            <a:normAutofit/>
          </a:bodyPr>
          <a:lstStyle>
            <a:lvl1pPr>
              <a:defRPr sz="21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9100" y="626400"/>
            <a:ext cx="5192100" cy="2511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0400" y="3828600"/>
            <a:ext cx="5119200" cy="818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2031206" y="3734991"/>
            <a:ext cx="51196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42862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847545"/>
            <a:ext cx="9144000" cy="429595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5" y="357188"/>
            <a:ext cx="82184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059657"/>
            <a:ext cx="8218487" cy="35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41E4-EC88-4A87-B30A-765C4508EABD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9pPr>
    </p:titleStyle>
    <p:bodyStyle>
      <a:lvl1pPr marL="257175" indent="-192405" algn="l" rtl="0" eaLnBrk="1" fontAlgn="base" hangingPunct="1">
        <a:spcBef>
          <a:spcPts val="225"/>
        </a:spcBef>
        <a:spcAft>
          <a:spcPts val="300"/>
        </a:spcAft>
        <a:buClr>
          <a:schemeClr val="accent1"/>
        </a:buClr>
        <a:buSzPct val="80000"/>
        <a:buFont typeface="Wingdings 2" pitchFamily="18" charset="2"/>
        <a:buChar char="Õ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05130" indent="-133985" algn="l" rtl="0" eaLnBrk="1" fontAlgn="base" hangingPunct="1">
        <a:spcBef>
          <a:spcPts val="225"/>
        </a:spcBef>
        <a:spcAft>
          <a:spcPts val="300"/>
        </a:spcAft>
        <a:buFont typeface="Arial" pitchFamily="34" charset="0"/>
        <a:buChar char="•"/>
        <a:defRPr sz="1500" kern="1200">
          <a:solidFill>
            <a:srgbClr val="4D4D4D"/>
          </a:solidFill>
          <a:latin typeface="+mn-lt"/>
          <a:ea typeface="+mn-ea"/>
          <a:cs typeface="+mn-cs"/>
        </a:defRPr>
      </a:lvl2pPr>
      <a:lvl3pPr marL="540385" indent="-133985" algn="l" rtl="0" eaLnBrk="1" fontAlgn="base" hangingPunct="1">
        <a:spcBef>
          <a:spcPts val="225"/>
        </a:spcBef>
        <a:spcAft>
          <a:spcPts val="300"/>
        </a:spcAft>
        <a:buChar char="•"/>
        <a:defRPr sz="1350" kern="1200">
          <a:solidFill>
            <a:srgbClr val="4D4D4D"/>
          </a:solidFill>
          <a:latin typeface="+mn-lt"/>
          <a:ea typeface="+mn-ea"/>
          <a:cs typeface="+mn-cs"/>
        </a:defRPr>
      </a:lvl3pPr>
      <a:lvl4pPr marL="810260" indent="-133985" algn="l" rtl="0" eaLnBrk="1" fontAlgn="base" hangingPunct="1">
        <a:spcBef>
          <a:spcPts val="225"/>
        </a:spcBef>
        <a:spcAft>
          <a:spcPts val="300"/>
        </a:spcAft>
        <a:buChar char="–"/>
        <a:defRPr sz="1350" kern="1200">
          <a:solidFill>
            <a:srgbClr val="4D4D4D"/>
          </a:solidFill>
          <a:latin typeface="+mn-lt"/>
          <a:ea typeface="+mn-ea"/>
          <a:cs typeface="+mn-cs"/>
        </a:defRPr>
      </a:lvl4pPr>
      <a:lvl5pPr marL="944880" indent="-133985" algn="l" rtl="0" eaLnBrk="1" fontAlgn="base" hangingPunct="1">
        <a:spcBef>
          <a:spcPts val="225"/>
        </a:spcBef>
        <a:spcAft>
          <a:spcPts val="300"/>
        </a:spcAft>
        <a:buChar char="»"/>
        <a:defRPr sz="1350" kern="1200">
          <a:solidFill>
            <a:srgbClr val="4D4D4D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3127-B5A9-4646-B942-83E6A2228D02}" type="datetimeFigureOut">
              <a:rPr lang="zh-CN" altLang="en-US" smtClean="0"/>
              <a:t>2018-11-10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9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4.wmf"/><Relationship Id="rId32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6.wmf"/><Relationship Id="rId36" Type="http://schemas.openxmlformats.org/officeDocument/2006/relationships/image" Target="../media/image20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7.wmf"/><Relationship Id="rId35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789907"/>
              </p:ext>
            </p:extLst>
          </p:nvPr>
        </p:nvGraphicFramePr>
        <p:xfrm>
          <a:off x="1145045" y="707147"/>
          <a:ext cx="3338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5" name="公式" r:id="rId3" imgW="1447560" imgH="507960" progId="Equation.3">
                  <p:embed/>
                </p:oleObj>
              </mc:Choice>
              <mc:Fallback>
                <p:oleObj name="公式" r:id="rId3" imgW="1447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045" y="707147"/>
                        <a:ext cx="3338513" cy="91440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648395" y="1178720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b="1">
              <a:solidFill>
                <a:srgbClr val="0000FF"/>
              </a:solidFill>
              <a:latin typeface="宋体" charset="-122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061333" y="3197012"/>
            <a:ext cx="23756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b="1"/>
              <a:t> </a:t>
            </a:r>
            <a:endParaRPr lang="zh-CN" altLang="en-US" sz="1400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607183" y="3689931"/>
            <a:ext cx="111280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相位：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591308" y="3104361"/>
            <a:ext cx="1339850" cy="5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幅度：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83979" name="Object 1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243363"/>
              </p:ext>
            </p:extLst>
          </p:nvPr>
        </p:nvGraphicFramePr>
        <p:xfrm>
          <a:off x="2645643" y="3227808"/>
          <a:ext cx="1306512" cy="36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6" name="公式" r:id="rId5" imgW="507960" imgH="215640" progId="Equation.3">
                  <p:embed/>
                </p:oleObj>
              </mc:Choice>
              <mc:Fallback>
                <p:oleObj name="公式" r:id="rId5" imgW="507960" imgH="215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643" y="3227808"/>
                        <a:ext cx="1306512" cy="36314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0" name="Object 1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256661"/>
              </p:ext>
            </p:extLst>
          </p:nvPr>
        </p:nvGraphicFramePr>
        <p:xfrm>
          <a:off x="4295098" y="3311182"/>
          <a:ext cx="184150" cy="25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7" name="公式" r:id="rId7" imgW="114120" imgH="215640" progId="Equation.3">
                  <p:embed/>
                </p:oleObj>
              </mc:Choice>
              <mc:Fallback>
                <p:oleObj name="公式" r:id="rId7" imgW="114120" imgH="215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098" y="3311182"/>
                        <a:ext cx="184150" cy="250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1" name="Object 1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783402"/>
              </p:ext>
            </p:extLst>
          </p:nvPr>
        </p:nvGraphicFramePr>
        <p:xfrm>
          <a:off x="2700337" y="3739411"/>
          <a:ext cx="17049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8" name="公式" r:id="rId9" imgW="469800" imgH="215640" progId="Equation.3">
                  <p:embed/>
                </p:oleObj>
              </mc:Choice>
              <mc:Fallback>
                <p:oleObj name="公式" r:id="rId9" imgW="469800" imgH="215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7" y="3739411"/>
                        <a:ext cx="1704975" cy="43815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657858" y="3008894"/>
            <a:ext cx="906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设</a:t>
            </a: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</a:p>
        </p:txBody>
      </p:sp>
      <p:sp>
        <p:nvSpPr>
          <p:cNvPr id="83983" name="AutoShape 15"/>
          <p:cNvSpPr>
            <a:spLocks/>
          </p:cNvSpPr>
          <p:nvPr/>
        </p:nvSpPr>
        <p:spPr bwMode="auto">
          <a:xfrm>
            <a:off x="1292858" y="3357747"/>
            <a:ext cx="252412" cy="598884"/>
          </a:xfrm>
          <a:prstGeom prst="leftBrace">
            <a:avLst>
              <a:gd name="adj1" fmla="val 26363"/>
              <a:gd name="adj2" fmla="val 50000"/>
            </a:avLst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5456132" y="4330271"/>
            <a:ext cx="28987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V="1">
            <a:off x="5837131" y="2913427"/>
            <a:ext cx="0" cy="1745456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4026" name="Group 58"/>
          <p:cNvGrpSpPr>
            <a:grpSpLocks/>
          </p:cNvGrpSpPr>
          <p:nvPr/>
        </p:nvGrpSpPr>
        <p:grpSpPr bwMode="auto">
          <a:xfrm>
            <a:off x="6710257" y="3971892"/>
            <a:ext cx="541337" cy="385763"/>
            <a:chOff x="4131" y="1903"/>
            <a:chExt cx="341" cy="324"/>
          </a:xfrm>
        </p:grpSpPr>
        <p:sp>
          <p:nvSpPr>
            <p:cNvPr id="83989" name="Arc 21"/>
            <p:cNvSpPr>
              <a:spLocks/>
            </p:cNvSpPr>
            <p:nvPr/>
          </p:nvSpPr>
          <p:spPr bwMode="auto">
            <a:xfrm>
              <a:off x="4131" y="1981"/>
              <a:ext cx="57" cy="2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34"/>
                <a:gd name="T1" fmla="*/ 0 h 21600"/>
                <a:gd name="T2" fmla="*/ 21534 w 21534"/>
                <a:gd name="T3" fmla="*/ 19914 h 21600"/>
                <a:gd name="T4" fmla="*/ 0 w 215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34" h="21600" fill="none" extrusionOk="0">
                  <a:moveTo>
                    <a:pt x="-1" y="0"/>
                  </a:moveTo>
                  <a:cubicBezTo>
                    <a:pt x="11275" y="0"/>
                    <a:pt x="20653" y="8672"/>
                    <a:pt x="21534" y="19913"/>
                  </a:cubicBezTo>
                </a:path>
                <a:path w="21534" h="21600" stroke="0" extrusionOk="0">
                  <a:moveTo>
                    <a:pt x="-1" y="0"/>
                  </a:moveTo>
                  <a:cubicBezTo>
                    <a:pt x="11275" y="0"/>
                    <a:pt x="20653" y="8672"/>
                    <a:pt x="21534" y="1991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8399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7497197"/>
                </p:ext>
              </p:extLst>
            </p:nvPr>
          </p:nvGraphicFramePr>
          <p:xfrm>
            <a:off x="4209" y="1903"/>
            <a:ext cx="263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19" name="公式" r:id="rId11" imgW="164880" imgH="215640" progId="Equation.3">
                    <p:embed/>
                  </p:oleObj>
                </mc:Choice>
                <mc:Fallback>
                  <p:oleObj name="公式" r:id="rId11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9" y="1903"/>
                          <a:ext cx="263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027" name="Group 59"/>
          <p:cNvGrpSpPr>
            <a:grpSpLocks/>
          </p:cNvGrpSpPr>
          <p:nvPr/>
        </p:nvGrpSpPr>
        <p:grpSpPr bwMode="auto">
          <a:xfrm>
            <a:off x="6145107" y="3678998"/>
            <a:ext cx="623887" cy="663177"/>
            <a:chOff x="3775" y="1657"/>
            <a:chExt cx="393" cy="557"/>
          </a:xfrm>
        </p:grpSpPr>
        <p:sp>
          <p:nvSpPr>
            <p:cNvPr id="83992" name="Arc 24"/>
            <p:cNvSpPr>
              <a:spLocks/>
            </p:cNvSpPr>
            <p:nvPr/>
          </p:nvSpPr>
          <p:spPr bwMode="auto">
            <a:xfrm>
              <a:off x="3775" y="1902"/>
              <a:ext cx="246" cy="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89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88" y="0"/>
                  </a:moveTo>
                  <a:cubicBezTo>
                    <a:pt x="11983" y="49"/>
                    <a:pt x="21600" y="9705"/>
                    <a:pt x="21600" y="21600"/>
                  </a:cubicBezTo>
                </a:path>
                <a:path w="21600" h="21600" stroke="0" extrusionOk="0">
                  <a:moveTo>
                    <a:pt x="88" y="0"/>
                  </a:moveTo>
                  <a:cubicBezTo>
                    <a:pt x="11983" y="49"/>
                    <a:pt x="21600" y="9705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rgbClr val="280FE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83993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5980985"/>
                </p:ext>
              </p:extLst>
            </p:nvPr>
          </p:nvGraphicFramePr>
          <p:xfrm>
            <a:off x="3858" y="1657"/>
            <a:ext cx="310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20" name="公式" r:id="rId13" imgW="177480" imgH="215640" progId="Equation.3">
                    <p:embed/>
                  </p:oleObj>
                </mc:Choice>
                <mc:Fallback>
                  <p:oleObj name="公式" r:id="rId13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8" y="1657"/>
                          <a:ext cx="310" cy="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025" name="Group 57"/>
          <p:cNvGrpSpPr>
            <a:grpSpLocks/>
          </p:cNvGrpSpPr>
          <p:nvPr/>
        </p:nvGrpSpPr>
        <p:grpSpPr bwMode="auto">
          <a:xfrm>
            <a:off x="5845069" y="2657443"/>
            <a:ext cx="1482725" cy="1679972"/>
            <a:chOff x="3586" y="799"/>
            <a:chExt cx="934" cy="1411"/>
          </a:xfrm>
        </p:grpSpPr>
        <p:sp>
          <p:nvSpPr>
            <p:cNvPr id="83991" name="Line 23"/>
            <p:cNvSpPr>
              <a:spLocks noChangeShapeType="1"/>
            </p:cNvSpPr>
            <p:nvPr/>
          </p:nvSpPr>
          <p:spPr bwMode="auto">
            <a:xfrm flipV="1">
              <a:off x="3586" y="1121"/>
              <a:ext cx="661" cy="1089"/>
            </a:xfrm>
            <a:prstGeom prst="line">
              <a:avLst/>
            </a:prstGeom>
            <a:noFill/>
            <a:ln w="57150">
              <a:solidFill>
                <a:srgbClr val="280FE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4017" name="Group 49"/>
            <p:cNvGrpSpPr>
              <a:grpSpLocks/>
            </p:cNvGrpSpPr>
            <p:nvPr/>
          </p:nvGrpSpPr>
          <p:grpSpPr bwMode="auto">
            <a:xfrm>
              <a:off x="4076" y="799"/>
              <a:ext cx="444" cy="446"/>
              <a:chOff x="611" y="2673"/>
              <a:chExt cx="444" cy="446"/>
            </a:xfrm>
          </p:grpSpPr>
          <p:sp>
            <p:nvSpPr>
              <p:cNvPr id="84018" name="Text Box 50"/>
              <p:cNvSpPr txBox="1">
                <a:spLocks noChangeArrowheads="1"/>
              </p:cNvSpPr>
              <p:nvPr/>
            </p:nvSpPr>
            <p:spPr bwMode="auto">
              <a:xfrm>
                <a:off x="611" y="268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280FE3"/>
                    </a:solidFill>
                  </a:rPr>
                  <a:t>U</a:t>
                </a:r>
                <a:r>
                  <a:rPr lang="en-US" altLang="zh-CN" sz="2800" b="1" baseline="-25000" dirty="0">
                    <a:solidFill>
                      <a:srgbClr val="280FE3"/>
                    </a:solidFill>
                  </a:rPr>
                  <a:t>2</a:t>
                </a:r>
                <a:endParaRPr lang="en-US" altLang="zh-CN" sz="2800" b="1" dirty="0">
                  <a:solidFill>
                    <a:srgbClr val="280FE3"/>
                  </a:solidFill>
                </a:endParaRPr>
              </a:p>
            </p:txBody>
          </p:sp>
          <p:sp>
            <p:nvSpPr>
              <p:cNvPr id="84019" name="Oval 51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280FE3"/>
              </a:solidFill>
              <a:ln w="9525">
                <a:solidFill>
                  <a:srgbClr val="280FE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84024" name="Group 56"/>
          <p:cNvGrpSpPr>
            <a:grpSpLocks/>
          </p:cNvGrpSpPr>
          <p:nvPr/>
        </p:nvGrpSpPr>
        <p:grpSpPr bwMode="auto">
          <a:xfrm>
            <a:off x="5845068" y="3581368"/>
            <a:ext cx="2063750" cy="756047"/>
            <a:chOff x="3586" y="1575"/>
            <a:chExt cx="1300" cy="635"/>
          </a:xfrm>
        </p:grpSpPr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 flipV="1">
              <a:off x="3586" y="1840"/>
              <a:ext cx="907" cy="37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4020" name="Group 52"/>
            <p:cNvGrpSpPr>
              <a:grpSpLocks/>
            </p:cNvGrpSpPr>
            <p:nvPr/>
          </p:nvGrpSpPr>
          <p:grpSpPr bwMode="auto">
            <a:xfrm>
              <a:off x="4442" y="1575"/>
              <a:ext cx="444" cy="446"/>
              <a:chOff x="611" y="2673"/>
              <a:chExt cx="444" cy="446"/>
            </a:xfrm>
          </p:grpSpPr>
          <p:sp>
            <p:nvSpPr>
              <p:cNvPr id="84021" name="Text Box 53"/>
              <p:cNvSpPr txBox="1">
                <a:spLocks noChangeArrowheads="1"/>
              </p:cNvSpPr>
              <p:nvPr/>
            </p:nvSpPr>
            <p:spPr bwMode="auto">
              <a:xfrm>
                <a:off x="611" y="268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FF0000"/>
                    </a:solidFill>
                  </a:rPr>
                  <a:t>U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</a:rPr>
                  <a:t>1</a:t>
                </a:r>
                <a:endParaRPr lang="en-US" altLang="zh-CN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022" name="Oval 54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4054" name="Text Box 86"/>
          <p:cNvSpPr txBox="1">
            <a:spLocks noChangeArrowheads="1"/>
          </p:cNvSpPr>
          <p:nvPr/>
        </p:nvSpPr>
        <p:spPr bwMode="auto">
          <a:xfrm>
            <a:off x="6236767" y="4469988"/>
            <a:ext cx="1536700" cy="523220"/>
          </a:xfrm>
          <a:prstGeom prst="rect">
            <a:avLst/>
          </a:prstGeom>
          <a:noFill/>
          <a:ln w="57150" cmpd="thickThin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相量图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653850"/>
              </p:ext>
            </p:extLst>
          </p:nvPr>
        </p:nvGraphicFramePr>
        <p:xfrm>
          <a:off x="1907704" y="1923630"/>
          <a:ext cx="1866504" cy="111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1" name="Equation" r:id="rId15" imgW="787320" imgH="634680" progId="Equation.DSMT4">
                  <p:embed/>
                </p:oleObj>
              </mc:Choice>
              <mc:Fallback>
                <p:oleObj name="Equation" r:id="rId15" imgW="78732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923630"/>
                        <a:ext cx="1866504" cy="1117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917320" y="2773766"/>
            <a:ext cx="45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solidFill>
                  <a:srgbClr val="006600"/>
                </a:solidFill>
              </a:rPr>
              <a:t>+j</a:t>
            </a:r>
            <a:endParaRPr lang="en-US" altLang="zh-CN" sz="2800" b="1" dirty="0">
              <a:solidFill>
                <a:srgbClr val="006600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8081434" y="4397273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solidFill>
                  <a:srgbClr val="006600"/>
                </a:solidFill>
              </a:rPr>
              <a:t>+1</a:t>
            </a:r>
            <a:endParaRPr lang="en-US" altLang="zh-CN" sz="2800" b="1" dirty="0">
              <a:solidFill>
                <a:srgbClr val="006600"/>
              </a:solidFill>
            </a:endParaRPr>
          </a:p>
        </p:txBody>
      </p:sp>
      <p:sp>
        <p:nvSpPr>
          <p:cNvPr id="77" name="Text Box 53"/>
          <p:cNvSpPr txBox="1">
            <a:spLocks noChangeArrowheads="1"/>
          </p:cNvSpPr>
          <p:nvPr/>
        </p:nvSpPr>
        <p:spPr bwMode="auto">
          <a:xfrm>
            <a:off x="1269047" y="4328162"/>
            <a:ext cx="9857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超前</a:t>
            </a:r>
            <a:endParaRPr lang="en-US" altLang="zh-CN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075747"/>
              </p:ext>
            </p:extLst>
          </p:nvPr>
        </p:nvGraphicFramePr>
        <p:xfrm>
          <a:off x="868109" y="4256154"/>
          <a:ext cx="4270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2" name="Equation" r:id="rId17" imgW="203040" imgH="317160" progId="Equation.DSMT4">
                  <p:embed/>
                </p:oleObj>
              </mc:Choice>
              <mc:Fallback>
                <p:oleObj name="Equation" r:id="rId17" imgW="203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09" y="4256154"/>
                        <a:ext cx="42703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05581"/>
              </p:ext>
            </p:extLst>
          </p:nvPr>
        </p:nvGraphicFramePr>
        <p:xfrm>
          <a:off x="2153283" y="4292692"/>
          <a:ext cx="4540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3" name="Equation" r:id="rId19" imgW="215640" imgH="317160" progId="Equation.DSMT4">
                  <p:embed/>
                </p:oleObj>
              </mc:Choice>
              <mc:Fallback>
                <p:oleObj name="Equation" r:id="rId19" imgW="2156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283" y="4292692"/>
                        <a:ext cx="4540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826915"/>
              </p:ext>
            </p:extLst>
          </p:nvPr>
        </p:nvGraphicFramePr>
        <p:xfrm>
          <a:off x="2593814" y="4397273"/>
          <a:ext cx="9350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4" name="Equation" r:id="rId21" imgW="444240" imgH="228600" progId="Equation.DSMT4">
                  <p:embed/>
                </p:oleObj>
              </mc:Choice>
              <mc:Fallback>
                <p:oleObj name="Equation" r:id="rId21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814" y="4397273"/>
                        <a:ext cx="9350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 Box 53"/>
          <p:cNvSpPr txBox="1">
            <a:spLocks noChangeArrowheads="1"/>
          </p:cNvSpPr>
          <p:nvPr/>
        </p:nvSpPr>
        <p:spPr bwMode="auto">
          <a:xfrm>
            <a:off x="3440026" y="4328162"/>
            <a:ext cx="9857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角度</a:t>
            </a:r>
            <a:endParaRPr lang="en-US" altLang="zh-CN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2" name="Text Box 53"/>
          <p:cNvSpPr txBox="1">
            <a:spLocks noChangeArrowheads="1"/>
          </p:cNvSpPr>
          <p:nvPr/>
        </p:nvSpPr>
        <p:spPr bwMode="auto">
          <a:xfrm>
            <a:off x="179512" y="157322"/>
            <a:ext cx="24543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正弦量解析式：</a:t>
            </a:r>
            <a:endParaRPr lang="en-US" altLang="zh-CN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3" name="Text Box 53"/>
          <p:cNvSpPr txBox="1">
            <a:spLocks noChangeArrowheads="1"/>
          </p:cNvSpPr>
          <p:nvPr/>
        </p:nvSpPr>
        <p:spPr bwMode="auto">
          <a:xfrm>
            <a:off x="179512" y="1852259"/>
            <a:ext cx="1668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相量表示：</a:t>
            </a:r>
            <a:endParaRPr lang="en-US" altLang="zh-CN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43" name="Group 50"/>
          <p:cNvGrpSpPr>
            <a:grpSpLocks/>
          </p:cNvGrpSpPr>
          <p:nvPr/>
        </p:nvGrpSpPr>
        <p:grpSpPr bwMode="auto">
          <a:xfrm>
            <a:off x="5533162" y="514624"/>
            <a:ext cx="2890838" cy="1462088"/>
            <a:chOff x="2848" y="1529"/>
            <a:chExt cx="1821" cy="1228"/>
          </a:xfrm>
        </p:grpSpPr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2848" y="1529"/>
              <a:ext cx="911" cy="614"/>
            </a:xfrm>
            <a:custGeom>
              <a:avLst/>
              <a:gdLst>
                <a:gd name="T0" fmla="*/ 0 w 652"/>
                <a:gd name="T1" fmla="*/ 431 h 432"/>
                <a:gd name="T2" fmla="*/ 54 w 652"/>
                <a:gd name="T3" fmla="*/ 314 h 432"/>
                <a:gd name="T4" fmla="*/ 109 w 652"/>
                <a:gd name="T5" fmla="*/ 211 h 432"/>
                <a:gd name="T6" fmla="*/ 165 w 652"/>
                <a:gd name="T7" fmla="*/ 124 h 432"/>
                <a:gd name="T8" fmla="*/ 219 w 652"/>
                <a:gd name="T9" fmla="*/ 51 h 432"/>
                <a:gd name="T10" fmla="*/ 266 w 652"/>
                <a:gd name="T11" fmla="*/ 13 h 432"/>
                <a:gd name="T12" fmla="*/ 320 w 652"/>
                <a:gd name="T13" fmla="*/ 0 h 432"/>
                <a:gd name="T14" fmla="*/ 376 w 652"/>
                <a:gd name="T15" fmla="*/ 13 h 432"/>
                <a:gd name="T16" fmla="*/ 431 w 652"/>
                <a:gd name="T17" fmla="*/ 51 h 432"/>
                <a:gd name="T18" fmla="*/ 485 w 652"/>
                <a:gd name="T19" fmla="*/ 124 h 432"/>
                <a:gd name="T20" fmla="*/ 541 w 652"/>
                <a:gd name="T21" fmla="*/ 211 h 432"/>
                <a:gd name="T22" fmla="*/ 595 w 652"/>
                <a:gd name="T23" fmla="*/ 320 h 432"/>
                <a:gd name="T24" fmla="*/ 651 w 652"/>
                <a:gd name="T25" fmla="*/ 43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2" h="432">
                  <a:moveTo>
                    <a:pt x="0" y="431"/>
                  </a:moveTo>
                  <a:lnTo>
                    <a:pt x="54" y="314"/>
                  </a:lnTo>
                  <a:lnTo>
                    <a:pt x="109" y="211"/>
                  </a:lnTo>
                  <a:lnTo>
                    <a:pt x="165" y="124"/>
                  </a:lnTo>
                  <a:lnTo>
                    <a:pt x="219" y="51"/>
                  </a:lnTo>
                  <a:lnTo>
                    <a:pt x="266" y="13"/>
                  </a:lnTo>
                  <a:lnTo>
                    <a:pt x="320" y="0"/>
                  </a:lnTo>
                  <a:lnTo>
                    <a:pt x="376" y="13"/>
                  </a:lnTo>
                  <a:lnTo>
                    <a:pt x="431" y="51"/>
                  </a:lnTo>
                  <a:lnTo>
                    <a:pt x="485" y="124"/>
                  </a:lnTo>
                  <a:lnTo>
                    <a:pt x="541" y="211"/>
                  </a:lnTo>
                  <a:lnTo>
                    <a:pt x="595" y="320"/>
                  </a:lnTo>
                  <a:lnTo>
                    <a:pt x="651" y="431"/>
                  </a:lnTo>
                </a:path>
              </a:pathLst>
            </a:custGeom>
            <a:noFill/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3757" y="2143"/>
              <a:ext cx="912" cy="614"/>
            </a:xfrm>
            <a:custGeom>
              <a:avLst/>
              <a:gdLst>
                <a:gd name="T0" fmla="*/ 652 w 653"/>
                <a:gd name="T1" fmla="*/ 0 h 432"/>
                <a:gd name="T2" fmla="*/ 596 w 653"/>
                <a:gd name="T3" fmla="*/ 116 h 432"/>
                <a:gd name="T4" fmla="*/ 542 w 653"/>
                <a:gd name="T5" fmla="*/ 219 h 432"/>
                <a:gd name="T6" fmla="*/ 486 w 653"/>
                <a:gd name="T7" fmla="*/ 306 h 432"/>
                <a:gd name="T8" fmla="*/ 432 w 653"/>
                <a:gd name="T9" fmla="*/ 379 h 432"/>
                <a:gd name="T10" fmla="*/ 385 w 653"/>
                <a:gd name="T11" fmla="*/ 417 h 432"/>
                <a:gd name="T12" fmla="*/ 329 w 653"/>
                <a:gd name="T13" fmla="*/ 431 h 432"/>
                <a:gd name="T14" fmla="*/ 275 w 653"/>
                <a:gd name="T15" fmla="*/ 417 h 432"/>
                <a:gd name="T16" fmla="*/ 219 w 653"/>
                <a:gd name="T17" fmla="*/ 379 h 432"/>
                <a:gd name="T18" fmla="*/ 165 w 653"/>
                <a:gd name="T19" fmla="*/ 306 h 432"/>
                <a:gd name="T20" fmla="*/ 109 w 653"/>
                <a:gd name="T21" fmla="*/ 219 h 432"/>
                <a:gd name="T22" fmla="*/ 54 w 653"/>
                <a:gd name="T23" fmla="*/ 109 h 432"/>
                <a:gd name="T24" fmla="*/ 0 w 653"/>
                <a:gd name="T25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3" h="432">
                  <a:moveTo>
                    <a:pt x="652" y="0"/>
                  </a:moveTo>
                  <a:lnTo>
                    <a:pt x="596" y="116"/>
                  </a:lnTo>
                  <a:lnTo>
                    <a:pt x="542" y="219"/>
                  </a:lnTo>
                  <a:lnTo>
                    <a:pt x="486" y="306"/>
                  </a:lnTo>
                  <a:lnTo>
                    <a:pt x="432" y="379"/>
                  </a:lnTo>
                  <a:lnTo>
                    <a:pt x="385" y="417"/>
                  </a:lnTo>
                  <a:lnTo>
                    <a:pt x="329" y="431"/>
                  </a:lnTo>
                  <a:lnTo>
                    <a:pt x="275" y="417"/>
                  </a:lnTo>
                  <a:lnTo>
                    <a:pt x="219" y="379"/>
                  </a:lnTo>
                  <a:lnTo>
                    <a:pt x="165" y="306"/>
                  </a:lnTo>
                  <a:lnTo>
                    <a:pt x="109" y="219"/>
                  </a:lnTo>
                  <a:lnTo>
                    <a:pt x="54" y="109"/>
                  </a:ln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aphicFrame>
        <p:nvGraphicFramePr>
          <p:cNvPr id="4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42344"/>
              </p:ext>
            </p:extLst>
          </p:nvPr>
        </p:nvGraphicFramePr>
        <p:xfrm>
          <a:off x="6537633" y="36489"/>
          <a:ext cx="2592388" cy="364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5" name="公式" r:id="rId23" imgW="1396800" imgH="241200" progId="Equation.3">
                  <p:embed/>
                </p:oleObj>
              </mc:Choice>
              <mc:Fallback>
                <p:oleObj name="公式" r:id="rId23" imgW="1396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633" y="36489"/>
                        <a:ext cx="2592388" cy="364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44"/>
          <p:cNvGrpSpPr>
            <a:grpSpLocks/>
          </p:cNvGrpSpPr>
          <p:nvPr/>
        </p:nvGrpSpPr>
        <p:grpSpPr bwMode="auto">
          <a:xfrm>
            <a:off x="4866172" y="1279561"/>
            <a:ext cx="1082675" cy="259556"/>
            <a:chOff x="2420" y="2139"/>
            <a:chExt cx="682" cy="218"/>
          </a:xfrm>
        </p:grpSpPr>
        <p:sp>
          <p:nvSpPr>
            <p:cNvPr id="50" name="Line 27"/>
            <p:cNvSpPr>
              <a:spLocks noChangeShapeType="1"/>
            </p:cNvSpPr>
            <p:nvPr/>
          </p:nvSpPr>
          <p:spPr bwMode="auto">
            <a:xfrm>
              <a:off x="2846" y="2139"/>
              <a:ext cx="0" cy="2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>
              <a:off x="2420" y="2255"/>
              <a:ext cx="24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2854" y="2250"/>
              <a:ext cx="2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53" name="Group 47"/>
          <p:cNvGrpSpPr>
            <a:grpSpLocks/>
          </p:cNvGrpSpPr>
          <p:nvPr/>
        </p:nvGrpSpPr>
        <p:grpSpPr bwMode="auto">
          <a:xfrm>
            <a:off x="6119017" y="545223"/>
            <a:ext cx="398463" cy="716756"/>
            <a:chOff x="3718" y="2670"/>
            <a:chExt cx="251" cy="602"/>
          </a:xfrm>
        </p:grpSpPr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3791" y="267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5" name="Line 29"/>
            <p:cNvSpPr>
              <a:spLocks noChangeShapeType="1"/>
            </p:cNvSpPr>
            <p:nvPr/>
          </p:nvSpPr>
          <p:spPr bwMode="auto">
            <a:xfrm>
              <a:off x="3791" y="308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aphicFrame>
          <p:nvGraphicFramePr>
            <p:cNvPr id="56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191460"/>
                </p:ext>
              </p:extLst>
            </p:nvPr>
          </p:nvGraphicFramePr>
          <p:xfrm>
            <a:off x="3718" y="2856"/>
            <a:ext cx="251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26" name="公式" r:id="rId25" imgW="190440" imgH="215640" progId="Equation.3">
                    <p:embed/>
                  </p:oleObj>
                </mc:Choice>
                <mc:Fallback>
                  <p:oleObj name="公式" r:id="rId25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8" y="2856"/>
                          <a:ext cx="251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Line 40"/>
          <p:cNvSpPr>
            <a:spLocks noChangeShapeType="1"/>
          </p:cNvSpPr>
          <p:nvPr/>
        </p:nvSpPr>
        <p:spPr bwMode="auto">
          <a:xfrm flipH="1">
            <a:off x="6496270" y="373213"/>
            <a:ext cx="250825" cy="2083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58" name="Group 51"/>
          <p:cNvGrpSpPr>
            <a:grpSpLocks/>
          </p:cNvGrpSpPr>
          <p:nvPr/>
        </p:nvGrpSpPr>
        <p:grpSpPr bwMode="auto">
          <a:xfrm>
            <a:off x="4905157" y="884114"/>
            <a:ext cx="4189889" cy="375047"/>
            <a:chOff x="2725" y="1828"/>
            <a:chExt cx="2563" cy="315"/>
          </a:xfrm>
        </p:grpSpPr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2725" y="2121"/>
              <a:ext cx="2527" cy="2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aphicFrame>
          <p:nvGraphicFramePr>
            <p:cNvPr id="6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2190684"/>
                </p:ext>
              </p:extLst>
            </p:nvPr>
          </p:nvGraphicFramePr>
          <p:xfrm>
            <a:off x="4989" y="1828"/>
            <a:ext cx="299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27" name="公式" r:id="rId27" imgW="190440" imgH="152280" progId="Equation.3">
                    <p:embed/>
                  </p:oleObj>
                </mc:Choice>
                <mc:Fallback>
                  <p:oleObj name="公式" r:id="rId27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9" y="1828"/>
                          <a:ext cx="299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Line 42"/>
          <p:cNvSpPr>
            <a:spLocks noChangeShapeType="1"/>
          </p:cNvSpPr>
          <p:nvPr/>
        </p:nvSpPr>
        <p:spPr bwMode="auto">
          <a:xfrm flipH="1">
            <a:off x="5416620" y="1098863"/>
            <a:ext cx="38100" cy="50006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2" name="Group 49"/>
          <p:cNvGrpSpPr>
            <a:grpSpLocks/>
          </p:cNvGrpSpPr>
          <p:nvPr/>
        </p:nvGrpSpPr>
        <p:grpSpPr bwMode="auto">
          <a:xfrm>
            <a:off x="5121345" y="8845"/>
            <a:ext cx="809625" cy="2105024"/>
            <a:chOff x="2945" y="1052"/>
            <a:chExt cx="510" cy="1768"/>
          </a:xfrm>
        </p:grpSpPr>
        <p:sp>
          <p:nvSpPr>
            <p:cNvPr id="63" name="Line 26"/>
            <p:cNvSpPr>
              <a:spLocks noChangeShapeType="1"/>
            </p:cNvSpPr>
            <p:nvPr/>
          </p:nvSpPr>
          <p:spPr bwMode="auto">
            <a:xfrm>
              <a:off x="3031" y="1115"/>
              <a:ext cx="0" cy="170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 flipH="1">
              <a:off x="2945" y="1886"/>
              <a:ext cx="18" cy="3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65" name="Text Box 48"/>
            <p:cNvSpPr txBox="1">
              <a:spLocks noChangeArrowheads="1"/>
            </p:cNvSpPr>
            <p:nvPr/>
          </p:nvSpPr>
          <p:spPr bwMode="auto">
            <a:xfrm>
              <a:off x="3099" y="1052"/>
              <a:ext cx="35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u</a:t>
              </a:r>
            </a:p>
          </p:txBody>
        </p:sp>
      </p:grpSp>
      <p:sp>
        <p:nvSpPr>
          <p:cNvPr id="66" name="Freeform 19"/>
          <p:cNvSpPr>
            <a:spLocks/>
          </p:cNvSpPr>
          <p:nvPr/>
        </p:nvSpPr>
        <p:spPr bwMode="auto">
          <a:xfrm>
            <a:off x="5791199" y="351746"/>
            <a:ext cx="1446213" cy="904088"/>
          </a:xfrm>
          <a:custGeom>
            <a:avLst/>
            <a:gdLst>
              <a:gd name="T0" fmla="*/ 0 w 652"/>
              <a:gd name="T1" fmla="*/ 431 h 432"/>
              <a:gd name="T2" fmla="*/ 54 w 652"/>
              <a:gd name="T3" fmla="*/ 314 h 432"/>
              <a:gd name="T4" fmla="*/ 109 w 652"/>
              <a:gd name="T5" fmla="*/ 211 h 432"/>
              <a:gd name="T6" fmla="*/ 165 w 652"/>
              <a:gd name="T7" fmla="*/ 124 h 432"/>
              <a:gd name="T8" fmla="*/ 219 w 652"/>
              <a:gd name="T9" fmla="*/ 51 h 432"/>
              <a:gd name="T10" fmla="*/ 266 w 652"/>
              <a:gd name="T11" fmla="*/ 13 h 432"/>
              <a:gd name="T12" fmla="*/ 320 w 652"/>
              <a:gd name="T13" fmla="*/ 0 h 432"/>
              <a:gd name="T14" fmla="*/ 376 w 652"/>
              <a:gd name="T15" fmla="*/ 13 h 432"/>
              <a:gd name="T16" fmla="*/ 431 w 652"/>
              <a:gd name="T17" fmla="*/ 51 h 432"/>
              <a:gd name="T18" fmla="*/ 485 w 652"/>
              <a:gd name="T19" fmla="*/ 124 h 432"/>
              <a:gd name="T20" fmla="*/ 541 w 652"/>
              <a:gd name="T21" fmla="*/ 211 h 432"/>
              <a:gd name="T22" fmla="*/ 595 w 652"/>
              <a:gd name="T23" fmla="*/ 320 h 432"/>
              <a:gd name="T24" fmla="*/ 651 w 652"/>
              <a:gd name="T25" fmla="*/ 431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" h="432">
                <a:moveTo>
                  <a:pt x="0" y="431"/>
                </a:moveTo>
                <a:lnTo>
                  <a:pt x="54" y="314"/>
                </a:lnTo>
                <a:lnTo>
                  <a:pt x="109" y="211"/>
                </a:lnTo>
                <a:lnTo>
                  <a:pt x="165" y="124"/>
                </a:lnTo>
                <a:lnTo>
                  <a:pt x="219" y="51"/>
                </a:lnTo>
                <a:lnTo>
                  <a:pt x="266" y="13"/>
                </a:lnTo>
                <a:lnTo>
                  <a:pt x="320" y="0"/>
                </a:lnTo>
                <a:lnTo>
                  <a:pt x="376" y="13"/>
                </a:lnTo>
                <a:lnTo>
                  <a:pt x="431" y="51"/>
                </a:lnTo>
                <a:lnTo>
                  <a:pt x="485" y="124"/>
                </a:lnTo>
                <a:lnTo>
                  <a:pt x="541" y="211"/>
                </a:lnTo>
                <a:lnTo>
                  <a:pt x="595" y="320"/>
                </a:lnTo>
                <a:lnTo>
                  <a:pt x="651" y="431"/>
                </a:lnTo>
              </a:path>
            </a:pathLst>
          </a:custGeom>
          <a:noFill/>
          <a:ln w="38100" cap="rnd" cmpd="sng">
            <a:solidFill>
              <a:srgbClr val="280F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280FE3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7" name="Freeform 19"/>
          <p:cNvSpPr>
            <a:spLocks/>
          </p:cNvSpPr>
          <p:nvPr/>
        </p:nvSpPr>
        <p:spPr bwMode="auto">
          <a:xfrm rot="10800000">
            <a:off x="7237412" y="1279561"/>
            <a:ext cx="1446213" cy="904088"/>
          </a:xfrm>
          <a:custGeom>
            <a:avLst/>
            <a:gdLst>
              <a:gd name="T0" fmla="*/ 0 w 652"/>
              <a:gd name="T1" fmla="*/ 431 h 432"/>
              <a:gd name="T2" fmla="*/ 54 w 652"/>
              <a:gd name="T3" fmla="*/ 314 h 432"/>
              <a:gd name="T4" fmla="*/ 109 w 652"/>
              <a:gd name="T5" fmla="*/ 211 h 432"/>
              <a:gd name="T6" fmla="*/ 165 w 652"/>
              <a:gd name="T7" fmla="*/ 124 h 432"/>
              <a:gd name="T8" fmla="*/ 219 w 652"/>
              <a:gd name="T9" fmla="*/ 51 h 432"/>
              <a:gd name="T10" fmla="*/ 266 w 652"/>
              <a:gd name="T11" fmla="*/ 13 h 432"/>
              <a:gd name="T12" fmla="*/ 320 w 652"/>
              <a:gd name="T13" fmla="*/ 0 h 432"/>
              <a:gd name="T14" fmla="*/ 376 w 652"/>
              <a:gd name="T15" fmla="*/ 13 h 432"/>
              <a:gd name="T16" fmla="*/ 431 w 652"/>
              <a:gd name="T17" fmla="*/ 51 h 432"/>
              <a:gd name="T18" fmla="*/ 485 w 652"/>
              <a:gd name="T19" fmla="*/ 124 h 432"/>
              <a:gd name="T20" fmla="*/ 541 w 652"/>
              <a:gd name="T21" fmla="*/ 211 h 432"/>
              <a:gd name="T22" fmla="*/ 595 w 652"/>
              <a:gd name="T23" fmla="*/ 320 h 432"/>
              <a:gd name="T24" fmla="*/ 651 w 652"/>
              <a:gd name="T25" fmla="*/ 431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" h="432">
                <a:moveTo>
                  <a:pt x="0" y="431"/>
                </a:moveTo>
                <a:lnTo>
                  <a:pt x="54" y="314"/>
                </a:lnTo>
                <a:lnTo>
                  <a:pt x="109" y="211"/>
                </a:lnTo>
                <a:lnTo>
                  <a:pt x="165" y="124"/>
                </a:lnTo>
                <a:lnTo>
                  <a:pt x="219" y="51"/>
                </a:lnTo>
                <a:lnTo>
                  <a:pt x="266" y="13"/>
                </a:lnTo>
                <a:lnTo>
                  <a:pt x="320" y="0"/>
                </a:lnTo>
                <a:lnTo>
                  <a:pt x="376" y="13"/>
                </a:lnTo>
                <a:lnTo>
                  <a:pt x="431" y="51"/>
                </a:lnTo>
                <a:lnTo>
                  <a:pt x="485" y="124"/>
                </a:lnTo>
                <a:lnTo>
                  <a:pt x="541" y="211"/>
                </a:lnTo>
                <a:lnTo>
                  <a:pt x="595" y="320"/>
                </a:lnTo>
                <a:lnTo>
                  <a:pt x="651" y="431"/>
                </a:lnTo>
              </a:path>
            </a:pathLst>
          </a:custGeom>
          <a:noFill/>
          <a:ln w="38100" cap="rnd" cmpd="sng">
            <a:solidFill>
              <a:srgbClr val="280F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5660337" y="1603452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b="1">
              <a:solidFill>
                <a:srgbClr val="0000FF"/>
              </a:solidFill>
              <a:latin typeface="宋体" charset="-122"/>
            </a:endParaRPr>
          </a:p>
        </p:txBody>
      </p:sp>
      <p:grpSp>
        <p:nvGrpSpPr>
          <p:cNvPr id="69" name="Group 44"/>
          <p:cNvGrpSpPr>
            <a:grpSpLocks/>
          </p:cNvGrpSpPr>
          <p:nvPr/>
        </p:nvGrpSpPr>
        <p:grpSpPr bwMode="auto">
          <a:xfrm>
            <a:off x="4878114" y="1262572"/>
            <a:ext cx="1463675" cy="791765"/>
            <a:chOff x="2420" y="1768"/>
            <a:chExt cx="922" cy="665"/>
          </a:xfrm>
        </p:grpSpPr>
        <p:sp>
          <p:nvSpPr>
            <p:cNvPr id="70" name="Line 27"/>
            <p:cNvSpPr>
              <a:spLocks noChangeShapeType="1"/>
            </p:cNvSpPr>
            <p:nvPr/>
          </p:nvSpPr>
          <p:spPr bwMode="auto">
            <a:xfrm>
              <a:off x="2994" y="1768"/>
              <a:ext cx="0" cy="665"/>
            </a:xfrm>
            <a:prstGeom prst="line">
              <a:avLst/>
            </a:prstGeom>
            <a:noFill/>
            <a:ln w="38100">
              <a:solidFill>
                <a:srgbClr val="280FE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>
              <a:off x="2420" y="2255"/>
              <a:ext cx="247" cy="0"/>
            </a:xfrm>
            <a:prstGeom prst="line">
              <a:avLst/>
            </a:prstGeom>
            <a:noFill/>
            <a:ln w="38100">
              <a:solidFill>
                <a:srgbClr val="280FE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2999" y="2255"/>
              <a:ext cx="343" cy="0"/>
            </a:xfrm>
            <a:prstGeom prst="line">
              <a:avLst/>
            </a:prstGeom>
            <a:noFill/>
            <a:ln w="38100">
              <a:solidFill>
                <a:srgbClr val="280FE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73" name="Line 42"/>
          <p:cNvSpPr>
            <a:spLocks noChangeShapeType="1"/>
          </p:cNvSpPr>
          <p:nvPr/>
        </p:nvSpPr>
        <p:spPr bwMode="auto">
          <a:xfrm flipH="1">
            <a:off x="5428562" y="1523595"/>
            <a:ext cx="38100" cy="50006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74" name="Group 47"/>
          <p:cNvGrpSpPr>
            <a:grpSpLocks/>
          </p:cNvGrpSpPr>
          <p:nvPr/>
        </p:nvGrpSpPr>
        <p:grpSpPr bwMode="auto">
          <a:xfrm>
            <a:off x="6392868" y="351151"/>
            <a:ext cx="425451" cy="894159"/>
            <a:chOff x="3710" y="2584"/>
            <a:chExt cx="268" cy="751"/>
          </a:xfrm>
        </p:grpSpPr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3791" y="2584"/>
              <a:ext cx="0" cy="278"/>
            </a:xfrm>
            <a:prstGeom prst="line">
              <a:avLst/>
            </a:prstGeom>
            <a:noFill/>
            <a:ln w="38100">
              <a:solidFill>
                <a:srgbClr val="280FE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>
              <a:off x="3791" y="3080"/>
              <a:ext cx="0" cy="255"/>
            </a:xfrm>
            <a:prstGeom prst="line">
              <a:avLst/>
            </a:prstGeom>
            <a:noFill/>
            <a:ln w="38100">
              <a:solidFill>
                <a:srgbClr val="280FE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aphicFrame>
          <p:nvGraphicFramePr>
            <p:cNvPr id="79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2803182"/>
                </p:ext>
              </p:extLst>
            </p:nvPr>
          </p:nvGraphicFramePr>
          <p:xfrm>
            <a:off x="3710" y="2856"/>
            <a:ext cx="268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28" name="公式" r:id="rId29" imgW="203040" imgH="215640" progId="Equation.3">
                    <p:embed/>
                  </p:oleObj>
                </mc:Choice>
                <mc:Fallback>
                  <p:oleObj name="公式" r:id="rId29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0" y="2856"/>
                          <a:ext cx="268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008492"/>
              </p:ext>
            </p:extLst>
          </p:nvPr>
        </p:nvGraphicFramePr>
        <p:xfrm>
          <a:off x="6475266" y="1539117"/>
          <a:ext cx="26860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9" name="公式" r:id="rId31" imgW="1447560" imgH="241200" progId="Equation.3">
                  <p:embed/>
                </p:oleObj>
              </mc:Choice>
              <mc:Fallback>
                <p:oleObj name="公式" r:id="rId31" imgW="1447560" imgH="2412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266" y="1539117"/>
                        <a:ext cx="268605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Line 40"/>
          <p:cNvSpPr>
            <a:spLocks noChangeShapeType="1"/>
          </p:cNvSpPr>
          <p:nvPr/>
        </p:nvSpPr>
        <p:spPr bwMode="auto">
          <a:xfrm flipV="1">
            <a:off x="6970676" y="1369684"/>
            <a:ext cx="304676" cy="288769"/>
          </a:xfrm>
          <a:prstGeom prst="line">
            <a:avLst/>
          </a:prstGeom>
          <a:noFill/>
          <a:ln w="38100">
            <a:solidFill>
              <a:srgbClr val="280FE3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955208"/>
              </p:ext>
            </p:extLst>
          </p:nvPr>
        </p:nvGraphicFramePr>
        <p:xfrm>
          <a:off x="5259872" y="1232967"/>
          <a:ext cx="3476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0" name="Equation" r:id="rId33" imgW="164880" imgH="228600" progId="Equation.DSMT4">
                  <p:embed/>
                </p:oleObj>
              </mc:Choice>
              <mc:Fallback>
                <p:oleObj name="Equation" r:id="rId33" imgW="164880" imgH="2286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872" y="1232967"/>
                        <a:ext cx="3476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97523"/>
              </p:ext>
            </p:extLst>
          </p:nvPr>
        </p:nvGraphicFramePr>
        <p:xfrm>
          <a:off x="5345058" y="1614946"/>
          <a:ext cx="3746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1" name="Equation" r:id="rId35" imgW="177480" imgH="228600" progId="Equation.DSMT4">
                  <p:embed/>
                </p:oleObj>
              </mc:Choice>
              <mc:Fallback>
                <p:oleObj name="Equation" r:id="rId35" imgW="177480" imgH="2286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058" y="1614946"/>
                        <a:ext cx="3746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 Box 86"/>
          <p:cNvSpPr txBox="1">
            <a:spLocks noChangeArrowheads="1"/>
          </p:cNvSpPr>
          <p:nvPr/>
        </p:nvSpPr>
        <p:spPr bwMode="auto">
          <a:xfrm>
            <a:off x="5997862" y="2028184"/>
            <a:ext cx="1536700" cy="523220"/>
          </a:xfrm>
          <a:prstGeom prst="rect">
            <a:avLst/>
          </a:prstGeom>
          <a:noFill/>
          <a:ln w="57150" cmpd="thickThin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波形图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525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/>
      <p:bldP spid="83978" grpId="0"/>
      <p:bldP spid="83982" grpId="0"/>
      <p:bldP spid="83983" grpId="0" animBg="1"/>
      <p:bldP spid="83986" grpId="0" animBg="1"/>
      <p:bldP spid="83987" grpId="0" animBg="1"/>
      <p:bldP spid="84054" grpId="0" animBg="1"/>
      <p:bldP spid="57" grpId="0" animBg="1"/>
      <p:bldP spid="80" grpId="0" animBg="1"/>
      <p:bldP spid="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467544" y="1131590"/>
            <a:ext cx="8077200" cy="274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</a:rPr>
              <a:t>       </a:t>
            </a:r>
            <a:r>
              <a:rPr lang="en-US" altLang="zh-CN" sz="2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基尔霍夫定律是电路的基本定律，不仅适用于直流电路，而且适用于交流电路。在正弦交流电路中，所有电压、电流都是同频率的正弦量，它们的瞬时值和对应的相量都遵守基尔霍夫定律。</a:t>
            </a:r>
            <a:endParaRPr lang="zh-CN" altLang="en-US" sz="240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标题 125956"/>
          <p:cNvSpPr>
            <a:spLocks noGrp="1"/>
          </p:cNvSpPr>
          <p:nvPr>
            <p:ph type="title"/>
          </p:nvPr>
        </p:nvSpPr>
        <p:spPr>
          <a:xfrm>
            <a:off x="1403648" y="555526"/>
            <a:ext cx="5832648" cy="443198"/>
          </a:xfrm>
          <a:gradFill rotWithShape="1">
            <a:gsLst>
              <a:gs pos="0">
                <a:srgbClr val="FFFF66">
                  <a:alpha val="71001"/>
                </a:srgbClr>
              </a:gs>
              <a:gs pos="100000">
                <a:srgbClr val="FFFF66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miter/>
          </a:ln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3600" noProof="1" smtClean="0">
                <a:solidFill>
                  <a:srgbClr val="00206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itchFamily="18" charset="0"/>
                <a:ea typeface="隶书" pitchFamily="49" charset="-122"/>
              </a:rPr>
              <a:t>3.6</a:t>
            </a:r>
            <a:r>
              <a:rPr lang="en-US" altLang="zh-CN" sz="3600" noProof="1" smtClean="0">
                <a:solidFill>
                  <a:srgbClr val="00206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600" noProof="1" smtClean="0">
                <a:solidFill>
                  <a:srgbClr val="00206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itchFamily="49" charset="-122"/>
                <a:ea typeface="隶书" pitchFamily="49" charset="-122"/>
              </a:rPr>
              <a:t>相量形式的基尔霍夫定律</a:t>
            </a:r>
            <a:endParaRPr lang="zh-CN" altLang="en-US" sz="3600" noProof="1">
              <a:solidFill>
                <a:srgbClr val="002060"/>
              </a:solidFill>
              <a:effectLst>
                <a:outerShdw blurRad="38100" dist="38100" dir="2700000">
                  <a:srgbClr val="FFFFFF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439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4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25868"/>
              </p:ext>
            </p:extLst>
          </p:nvPr>
        </p:nvGraphicFramePr>
        <p:xfrm>
          <a:off x="3491880" y="1923678"/>
          <a:ext cx="1322388" cy="1534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7" name="Equation" r:id="rId3" imgW="533160" imgH="825480" progId="Equation.3">
                  <p:embed/>
                </p:oleObj>
              </mc:Choice>
              <mc:Fallback>
                <p:oleObj name="Equation" r:id="rId3" imgW="53316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923678"/>
                        <a:ext cx="1322388" cy="1534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948639" y="1563638"/>
            <a:ext cx="3167062" cy="19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瞬时值</a:t>
            </a:r>
            <a:r>
              <a:rPr lang="zh-CN" altLang="en-US" sz="2800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形式：</a:t>
            </a:r>
            <a:endParaRPr lang="zh-CN" altLang="en-US" sz="28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2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相量</a:t>
            </a:r>
            <a:r>
              <a:rPr lang="zh-CN" altLang="en-US" sz="2800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形式：</a:t>
            </a:r>
            <a:endParaRPr lang="zh-CN" altLang="en-US" sz="28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971600" y="987574"/>
            <a:ext cx="5022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2800" b="1" i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基尔霍夫电流定律（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KCL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55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4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396642"/>
              </p:ext>
            </p:extLst>
          </p:nvPr>
        </p:nvGraphicFramePr>
        <p:xfrm>
          <a:off x="3779912" y="1947239"/>
          <a:ext cx="1417638" cy="1534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name="公式" r:id="rId3" imgW="571320" imgH="825480" progId="Equation.3">
                  <p:embed/>
                </p:oleObj>
              </mc:Choice>
              <mc:Fallback>
                <p:oleObj name="公式" r:id="rId3" imgW="5713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947239"/>
                        <a:ext cx="1417638" cy="1534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48639" y="1563638"/>
            <a:ext cx="3167062" cy="19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瞬时值</a:t>
            </a:r>
            <a:r>
              <a:rPr lang="zh-CN" altLang="en-US" sz="2800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形式：</a:t>
            </a:r>
            <a:endParaRPr lang="zh-CN" altLang="en-US" sz="28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2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相量</a:t>
            </a:r>
            <a:r>
              <a:rPr lang="zh-CN" altLang="en-US" sz="2800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形式：</a:t>
            </a:r>
            <a:endParaRPr lang="zh-CN" altLang="en-US" sz="28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971600" y="987574"/>
            <a:ext cx="5022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2800" b="1" i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基尔霍夫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电压定律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KVL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320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267494"/>
            <a:ext cx="8218800" cy="1584176"/>
          </a:xfrm>
        </p:spPr>
        <p:txBody>
          <a:bodyPr>
            <a:normAutofit/>
          </a:bodyPr>
          <a:lstStyle/>
          <a:p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例</a:t>
            </a:r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3-12  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图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3-28a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所示正弦交流电路，已知电压表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V</a:t>
            </a:r>
            <a:r>
              <a:rPr lang="en-US" altLang="zh-CN" sz="2400" baseline="-25000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的读数为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3V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V</a:t>
            </a:r>
            <a:r>
              <a:rPr lang="en-US" altLang="zh-CN" sz="2400" baseline="-25000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的读数为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4V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，试求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V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的读数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en-US" altLang="zh-CN" sz="4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组合 174"/>
          <p:cNvGrpSpPr>
            <a:grpSpLocks/>
          </p:cNvGrpSpPr>
          <p:nvPr/>
        </p:nvGrpSpPr>
        <p:grpSpPr bwMode="auto">
          <a:xfrm>
            <a:off x="2267744" y="1059582"/>
            <a:ext cx="4536504" cy="2448272"/>
            <a:chOff x="3194" y="1717"/>
            <a:chExt cx="5357" cy="2633"/>
          </a:xfrm>
        </p:grpSpPr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3194" y="1717"/>
            <a:ext cx="5357" cy="2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98" name="Visio" r:id="rId3" imgW="3557106" imgH="1352198" progId="Visio.Drawing.11">
                    <p:embed/>
                  </p:oleObj>
                </mc:Choice>
                <mc:Fallback>
                  <p:oleObj name="Visio" r:id="rId3" imgW="3557106" imgH="1352198" progId="Visio.Drawing.11">
                    <p:embed/>
                    <p:pic>
                      <p:nvPicPr>
                        <p:cNvPr id="0" name="对象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4" y="1717"/>
                          <a:ext cx="5357" cy="20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文本框 176"/>
            <p:cNvSpPr txBox="1">
              <a:spLocks noChangeArrowheads="1"/>
            </p:cNvSpPr>
            <p:nvPr/>
          </p:nvSpPr>
          <p:spPr bwMode="auto">
            <a:xfrm>
              <a:off x="4122" y="3756"/>
              <a:ext cx="3562" cy="5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kumimoji="0" lang="en-US" altLang="zh-CN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3-28  </a:t>
              </a:r>
              <a:r>
                <a:rPr kumimoji="0" lang="zh-CN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例</a:t>
              </a:r>
              <a:r>
                <a:rPr kumimoji="0" lang="en-US" altLang="zh-CN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3-12</a:t>
              </a:r>
              <a:r>
                <a:rPr kumimoji="0" lang="zh-CN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图</a:t>
              </a:r>
              <a:endParaRPr kumimoji="0" lang="zh-CN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（</a:t>
              </a:r>
              <a:r>
                <a:rPr kumimoji="0" lang="en-US" altLang="zh-CN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zh-CN" alt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）电路图；（</a:t>
              </a:r>
              <a:r>
                <a:rPr kumimoji="0" lang="en-US" altLang="zh-CN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b</a:t>
              </a:r>
              <a:r>
                <a:rPr kumimoji="0" lang="zh-CN" alt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）相量图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15616" y="336383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以电流  </a:t>
            </a:r>
            <a:r>
              <a:rPr lang="zh-CN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</a:t>
            </a:r>
            <a:r>
              <a:rPr lang="zh-CN" altLang="zh-CN" sz="2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参考相量，画出相量图如图</a:t>
            </a:r>
            <a:r>
              <a:rPr lang="en-US" altLang="zh-CN" sz="2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3-28b</a:t>
            </a:r>
            <a:r>
              <a:rPr lang="zh-CN" altLang="zh-CN" sz="2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所示。</a:t>
            </a:r>
          </a:p>
          <a:p>
            <a:r>
              <a:rPr lang="en-US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由</a:t>
            </a:r>
            <a:r>
              <a:rPr lang="zh-CN" altLang="zh-CN" sz="2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相量图可见，</a:t>
            </a:r>
            <a:r>
              <a:rPr lang="en-US" altLang="zh-CN" sz="2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2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三者组成一直角三角形，故</a:t>
            </a:r>
            <a:r>
              <a:rPr lang="zh-CN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得</a:t>
            </a:r>
            <a:endParaRPr lang="zh-CN" altLang="zh-CN" sz="240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290460"/>
              </p:ext>
            </p:extLst>
          </p:nvPr>
        </p:nvGraphicFramePr>
        <p:xfrm>
          <a:off x="2195736" y="3281029"/>
          <a:ext cx="216024" cy="45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9" name="Equation" r:id="rId5" imgW="126720" imgH="266400" progId="Equation.DSMT4">
                  <p:embed/>
                </p:oleObj>
              </mc:Choice>
              <mc:Fallback>
                <p:oleObj name="Equation" r:id="rId5" imgW="126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3281029"/>
                        <a:ext cx="216024" cy="45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127903"/>
              </p:ext>
            </p:extLst>
          </p:nvPr>
        </p:nvGraphicFramePr>
        <p:xfrm>
          <a:off x="3851920" y="3713974"/>
          <a:ext cx="360040" cy="50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0" name="Equation" r:id="rId7" imgW="228600" imgH="317160" progId="Equation.DSMT4">
                  <p:embed/>
                </p:oleObj>
              </mc:Choice>
              <mc:Fallback>
                <p:oleObj name="Equation" r:id="rId7" imgW="228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1920" y="3713974"/>
                        <a:ext cx="360040" cy="500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86385"/>
              </p:ext>
            </p:extLst>
          </p:nvPr>
        </p:nvGraphicFramePr>
        <p:xfrm>
          <a:off x="4463826" y="3713970"/>
          <a:ext cx="3603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1" name="Equation" r:id="rId9" imgW="228600" imgH="317160" progId="Equation.DSMT4">
                  <p:embed/>
                </p:oleObj>
              </mc:Choice>
              <mc:Fallback>
                <p:oleObj name="Equation" r:id="rId9" imgW="228600" imgH="31716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26" y="3713970"/>
                        <a:ext cx="36036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974009"/>
              </p:ext>
            </p:extLst>
          </p:nvPr>
        </p:nvGraphicFramePr>
        <p:xfrm>
          <a:off x="5126038" y="3744913"/>
          <a:ext cx="2603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2" name="Equation" r:id="rId11" imgW="164880" imgH="279360" progId="Equation.DSMT4">
                  <p:embed/>
                </p:oleObj>
              </mc:Choice>
              <mc:Fallback>
                <p:oleObj name="Equation" r:id="rId11" imgW="164880" imgH="27936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3744913"/>
                        <a:ext cx="2603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301322"/>
              </p:ext>
            </p:extLst>
          </p:nvPr>
        </p:nvGraphicFramePr>
        <p:xfrm>
          <a:off x="2973122" y="4333979"/>
          <a:ext cx="30622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3" name="Equation" r:id="rId13" imgW="1942920" imgH="291960" progId="Equation.DSMT4">
                  <p:embed/>
                </p:oleObj>
              </mc:Choice>
              <mc:Fallback>
                <p:oleObj name="Equation" r:id="rId13" imgW="1942920" imgH="29196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122" y="4333979"/>
                        <a:ext cx="30622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267494"/>
            <a:ext cx="8218800" cy="1008112"/>
          </a:xfrm>
        </p:spPr>
        <p:txBody>
          <a:bodyPr>
            <a:normAutofit/>
          </a:bodyPr>
          <a:lstStyle/>
          <a:p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例</a:t>
            </a:r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3-13  </a:t>
            </a:r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图</a:t>
            </a:r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3-39a</a:t>
            </a:r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所示正弦交流电路，已知电流表</a:t>
            </a:r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r>
              <a:rPr lang="en-US" altLang="zh-CN" sz="2400" b="1" baseline="-25000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的读数为</a:t>
            </a:r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6A</a:t>
            </a:r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r>
              <a:rPr lang="en-US" altLang="zh-CN" sz="2400" b="1" baseline="-25000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的读数为</a:t>
            </a:r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8A </a:t>
            </a:r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，求电流表</a:t>
            </a:r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的读数</a:t>
            </a:r>
            <a:r>
              <a:rPr lang="zh-CN" altLang="zh-CN" sz="24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15616" y="336383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</a:t>
            </a:r>
            <a:r>
              <a:rPr lang="zh-CN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电压</a:t>
            </a:r>
            <a:r>
              <a:rPr lang="en-US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2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为参考相量，画出相量图如图</a:t>
            </a:r>
            <a:r>
              <a:rPr lang="en-US" altLang="zh-CN" sz="2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3-29b</a:t>
            </a:r>
            <a:r>
              <a:rPr lang="zh-CN" altLang="zh-CN" sz="2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所示。</a:t>
            </a:r>
          </a:p>
          <a:p>
            <a:r>
              <a:rPr lang="en-US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由</a:t>
            </a:r>
            <a:r>
              <a:rPr lang="zh-CN" altLang="zh-CN" sz="2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相量图可见</a:t>
            </a:r>
            <a:r>
              <a:rPr lang="zh-CN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2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三者组成一直角三角形，故可得</a:t>
            </a:r>
            <a:endParaRPr lang="zh-CN" altLang="zh-CN" sz="240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536148"/>
              </p:ext>
            </p:extLst>
          </p:nvPr>
        </p:nvGraphicFramePr>
        <p:xfrm>
          <a:off x="2195736" y="3361256"/>
          <a:ext cx="2809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0" name="Equation" r:id="rId3" imgW="164880" imgH="279360" progId="Equation.DSMT4">
                  <p:embed/>
                </p:oleObj>
              </mc:Choice>
              <mc:Fallback>
                <p:oleObj name="Equation" r:id="rId3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3361256"/>
                        <a:ext cx="280987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055564"/>
              </p:ext>
            </p:extLst>
          </p:nvPr>
        </p:nvGraphicFramePr>
        <p:xfrm>
          <a:off x="3881438" y="3714750"/>
          <a:ext cx="3000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1" name="Equation" r:id="rId5" imgW="190440" imgH="317160" progId="Equation.DSMT4">
                  <p:embed/>
                </p:oleObj>
              </mc:Choice>
              <mc:Fallback>
                <p:oleObj name="Equation" r:id="rId5" imgW="1904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1438" y="3714750"/>
                        <a:ext cx="300037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146673"/>
              </p:ext>
            </p:extLst>
          </p:nvPr>
        </p:nvGraphicFramePr>
        <p:xfrm>
          <a:off x="4492625" y="3714750"/>
          <a:ext cx="3016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2" name="Equation" r:id="rId7" imgW="190440" imgH="317160" progId="Equation.DSMT4">
                  <p:embed/>
                </p:oleObj>
              </mc:Choice>
              <mc:Fallback>
                <p:oleObj name="Equation" r:id="rId7" imgW="1904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3714750"/>
                        <a:ext cx="3016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402398"/>
              </p:ext>
            </p:extLst>
          </p:nvPr>
        </p:nvGraphicFramePr>
        <p:xfrm>
          <a:off x="5156200" y="3754438"/>
          <a:ext cx="2000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3" name="Equation" r:id="rId9" imgW="126720" imgH="266400" progId="Equation.DSMT4">
                  <p:embed/>
                </p:oleObj>
              </mc:Choice>
              <mc:Fallback>
                <p:oleObj name="Equation" r:id="rId9" imgW="1267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3754438"/>
                        <a:ext cx="2000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142427"/>
              </p:ext>
            </p:extLst>
          </p:nvPr>
        </p:nvGraphicFramePr>
        <p:xfrm>
          <a:off x="3163888" y="4443413"/>
          <a:ext cx="29622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4" name="Equation" r:id="rId11" imgW="1879560" imgH="291960" progId="Equation.DSMT4">
                  <p:embed/>
                </p:oleObj>
              </mc:Choice>
              <mc:Fallback>
                <p:oleObj name="Equation" r:id="rId11" imgW="1879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4443413"/>
                        <a:ext cx="29622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组合 171"/>
          <p:cNvGrpSpPr>
            <a:grpSpLocks/>
          </p:cNvGrpSpPr>
          <p:nvPr/>
        </p:nvGrpSpPr>
        <p:grpSpPr bwMode="auto">
          <a:xfrm>
            <a:off x="2385617" y="987574"/>
            <a:ext cx="3888432" cy="2520280"/>
            <a:chOff x="3824" y="7626"/>
            <a:chExt cx="4239" cy="3013"/>
          </a:xfrm>
        </p:grpSpPr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3824" y="7626"/>
            <a:ext cx="4239" cy="2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5" name="Visio" r:id="rId13" imgW="2813845" imgH="1603931" progId="Visio.Drawing.11">
                    <p:embed/>
                  </p:oleObj>
                </mc:Choice>
                <mc:Fallback>
                  <p:oleObj name="Visio" r:id="rId13" imgW="2813845" imgH="160393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4" y="7626"/>
                          <a:ext cx="4239" cy="24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本框 173"/>
            <p:cNvSpPr txBox="1">
              <a:spLocks noChangeArrowheads="1"/>
            </p:cNvSpPr>
            <p:nvPr/>
          </p:nvSpPr>
          <p:spPr bwMode="auto">
            <a:xfrm>
              <a:off x="4134" y="10045"/>
              <a:ext cx="3562" cy="5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kumimoji="0" lang="en-US" altLang="zh-CN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3-29  </a:t>
              </a:r>
              <a:r>
                <a: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例</a:t>
              </a:r>
              <a:r>
                <a:rPr kumimoji="0" lang="en-US" altLang="zh-CN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3-13</a:t>
              </a:r>
              <a:r>
                <a: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图</a:t>
              </a:r>
              <a:endParaRPr kumimoji="0" lang="zh-CN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（</a:t>
              </a:r>
              <a:r>
                <a:rPr kumimoji="0" lang="en-US" altLang="zh-CN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a</a:t>
              </a:r>
              <a:r>
                <a:rPr kumimoji="0" lang="zh-CN" alt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）电路图；（</a:t>
              </a:r>
              <a:r>
                <a:rPr kumimoji="0" lang="en-US" altLang="zh-CN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b</a:t>
              </a:r>
              <a:r>
                <a:rPr kumimoji="0" lang="zh-CN" alt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）相量图</a:t>
              </a: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8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1114A01PWBG">
  <a:themeElements>
    <a:clrScheme name="自定义 24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549E39"/>
      </a:accent1>
      <a:accent2>
        <a:srgbClr val="8AB833"/>
      </a:accent2>
      <a:accent3>
        <a:srgbClr val="4AB5C4"/>
      </a:accent3>
      <a:accent4>
        <a:srgbClr val="1EA66F"/>
      </a:accent4>
      <a:accent5>
        <a:srgbClr val="BA6906"/>
      </a:accent5>
      <a:accent6>
        <a:srgbClr val="0989B1"/>
      </a:accent6>
      <a:hlink>
        <a:srgbClr val="FFC000"/>
      </a:hlink>
      <a:folHlink>
        <a:srgbClr val="86A795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4420</TotalTime>
  <Words>228</Words>
  <Application>Microsoft Office PowerPoint</Application>
  <PresentationFormat>全屏显示(16:9)</PresentationFormat>
  <Paragraphs>33</Paragraphs>
  <Slides>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宋体</vt:lpstr>
      <vt:lpstr>Wingdings 2</vt:lpstr>
      <vt:lpstr>微软雅黑</vt:lpstr>
      <vt:lpstr>Calibri</vt:lpstr>
      <vt:lpstr>Times New Roman</vt:lpstr>
      <vt:lpstr>隶书</vt:lpstr>
      <vt:lpstr>华文中宋</vt:lpstr>
      <vt:lpstr>黑体</vt:lpstr>
      <vt:lpstr>A000120141114A01PWBG</vt:lpstr>
      <vt:lpstr>自定义设计方案</vt:lpstr>
      <vt:lpstr>公式</vt:lpstr>
      <vt:lpstr>Equation</vt:lpstr>
      <vt:lpstr>Microsoft 公式 3.0</vt:lpstr>
      <vt:lpstr>Microsoft Visio 绘图</vt:lpstr>
      <vt:lpstr>MathType 6.0 Equation</vt:lpstr>
      <vt:lpstr>PowerPoint 演示文稿</vt:lpstr>
      <vt:lpstr>3.6 相量形式的基尔霍夫定律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kingpub</dc:creator>
  <cp:keywords>plus206</cp:keywords>
  <cp:lastModifiedBy>黄宇平</cp:lastModifiedBy>
  <cp:revision>1329</cp:revision>
  <dcterms:created xsi:type="dcterms:W3CDTF">2015-04-24T01:01:00Z</dcterms:created>
  <dcterms:modified xsi:type="dcterms:W3CDTF">2018-11-10T03:29:18Z</dcterms:modified>
  <cp:category>plus206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