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2"/>
  </p:notesMasterIdLst>
  <p:handoutMasterIdLst>
    <p:handoutMasterId r:id="rId153"/>
  </p:handoutMasterIdLst>
  <p:sldIdLst>
    <p:sldId id="559" r:id="rId2"/>
    <p:sldId id="320" r:id="rId3"/>
    <p:sldId id="321" r:id="rId4"/>
    <p:sldId id="401" r:id="rId5"/>
    <p:sldId id="324" r:id="rId6"/>
    <p:sldId id="442" r:id="rId7"/>
    <p:sldId id="343" r:id="rId8"/>
    <p:sldId id="438" r:id="rId9"/>
    <p:sldId id="344" r:id="rId10"/>
    <p:sldId id="403" r:id="rId11"/>
    <p:sldId id="346" r:id="rId12"/>
    <p:sldId id="437" r:id="rId13"/>
    <p:sldId id="345" r:id="rId14"/>
    <p:sldId id="347" r:id="rId15"/>
    <p:sldId id="439" r:id="rId16"/>
    <p:sldId id="351" r:id="rId17"/>
    <p:sldId id="325" r:id="rId18"/>
    <p:sldId id="352" r:id="rId19"/>
    <p:sldId id="440" r:id="rId20"/>
    <p:sldId id="353" r:id="rId21"/>
    <p:sldId id="441" r:id="rId22"/>
    <p:sldId id="435" r:id="rId23"/>
    <p:sldId id="326" r:id="rId24"/>
    <p:sldId id="354" r:id="rId25"/>
    <p:sldId id="355" r:id="rId26"/>
    <p:sldId id="357" r:id="rId27"/>
    <p:sldId id="356" r:id="rId28"/>
    <p:sldId id="327" r:id="rId29"/>
    <p:sldId id="358" r:id="rId30"/>
    <p:sldId id="328" r:id="rId31"/>
    <p:sldId id="359" r:id="rId32"/>
    <p:sldId id="436" r:id="rId33"/>
    <p:sldId id="467" r:id="rId34"/>
    <p:sldId id="443" r:id="rId35"/>
    <p:sldId id="465" r:id="rId36"/>
    <p:sldId id="469" r:id="rId37"/>
    <p:sldId id="468" r:id="rId38"/>
    <p:sldId id="470" r:id="rId39"/>
    <p:sldId id="418" r:id="rId40"/>
    <p:sldId id="361" r:id="rId41"/>
    <p:sldId id="330" r:id="rId42"/>
    <p:sldId id="471" r:id="rId43"/>
    <p:sldId id="363" r:id="rId44"/>
    <p:sldId id="448" r:id="rId45"/>
    <p:sldId id="447" r:id="rId46"/>
    <p:sldId id="446" r:id="rId47"/>
    <p:sldId id="364" r:id="rId48"/>
    <p:sldId id="449" r:id="rId49"/>
    <p:sldId id="365" r:id="rId50"/>
    <p:sldId id="366" r:id="rId51"/>
    <p:sldId id="331" r:id="rId52"/>
    <p:sldId id="450" r:id="rId53"/>
    <p:sldId id="472" r:id="rId54"/>
    <p:sldId id="451" r:id="rId55"/>
    <p:sldId id="452" r:id="rId56"/>
    <p:sldId id="454" r:id="rId57"/>
    <p:sldId id="373" r:id="rId58"/>
    <p:sldId id="456" r:id="rId59"/>
    <p:sldId id="332" r:id="rId60"/>
    <p:sldId id="474" r:id="rId61"/>
    <p:sldId id="457" r:id="rId62"/>
    <p:sldId id="408" r:id="rId63"/>
    <p:sldId id="475" r:id="rId64"/>
    <p:sldId id="459" r:id="rId65"/>
    <p:sldId id="460" r:id="rId66"/>
    <p:sldId id="379" r:id="rId67"/>
    <p:sldId id="377" r:id="rId68"/>
    <p:sldId id="380" r:id="rId69"/>
    <p:sldId id="405" r:id="rId70"/>
    <p:sldId id="492" r:id="rId71"/>
    <p:sldId id="381" r:id="rId72"/>
    <p:sldId id="478" r:id="rId73"/>
    <p:sldId id="481" r:id="rId74"/>
    <p:sldId id="482" r:id="rId75"/>
    <p:sldId id="483" r:id="rId76"/>
    <p:sldId id="494" r:id="rId77"/>
    <p:sldId id="384" r:id="rId78"/>
    <p:sldId id="496" r:id="rId79"/>
    <p:sldId id="497" r:id="rId80"/>
    <p:sldId id="382" r:id="rId81"/>
    <p:sldId id="385" r:id="rId82"/>
    <p:sldId id="491" r:id="rId83"/>
    <p:sldId id="489" r:id="rId84"/>
    <p:sldId id="490" r:id="rId85"/>
    <p:sldId id="414" r:id="rId86"/>
    <p:sldId id="412" r:id="rId87"/>
    <p:sldId id="431" r:id="rId88"/>
    <p:sldId id="488" r:id="rId89"/>
    <p:sldId id="342" r:id="rId90"/>
    <p:sldId id="399" r:id="rId91"/>
    <p:sldId id="498" r:id="rId92"/>
    <p:sldId id="499" r:id="rId93"/>
    <p:sldId id="406" r:id="rId94"/>
    <p:sldId id="513" r:id="rId95"/>
    <p:sldId id="515" r:id="rId96"/>
    <p:sldId id="514" r:id="rId97"/>
    <p:sldId id="516" r:id="rId98"/>
    <p:sldId id="519" r:id="rId99"/>
    <p:sldId id="522" r:id="rId100"/>
    <p:sldId id="518" r:id="rId101"/>
    <p:sldId id="517" r:id="rId102"/>
    <p:sldId id="501" r:id="rId103"/>
    <p:sldId id="335" r:id="rId104"/>
    <p:sldId id="503" r:id="rId105"/>
    <p:sldId id="500" r:id="rId106"/>
    <p:sldId id="504" r:id="rId107"/>
    <p:sldId id="534" r:id="rId108"/>
    <p:sldId id="533" r:id="rId109"/>
    <p:sldId id="425" r:id="rId110"/>
    <p:sldId id="423" r:id="rId111"/>
    <p:sldId id="421" r:id="rId112"/>
    <p:sldId id="422" r:id="rId113"/>
    <p:sldId id="507" r:id="rId114"/>
    <p:sldId id="508" r:id="rId115"/>
    <p:sldId id="428" r:id="rId116"/>
    <p:sldId id="429" r:id="rId117"/>
    <p:sldId id="389" r:id="rId118"/>
    <p:sldId id="523" r:id="rId119"/>
    <p:sldId id="525" r:id="rId120"/>
    <p:sldId id="434" r:id="rId121"/>
    <p:sldId id="526" r:id="rId122"/>
    <p:sldId id="539" r:id="rId123"/>
    <p:sldId id="336" r:id="rId124"/>
    <p:sldId id="527" r:id="rId125"/>
    <p:sldId id="543" r:id="rId126"/>
    <p:sldId id="547" r:id="rId127"/>
    <p:sldId id="550" r:id="rId128"/>
    <p:sldId id="548" r:id="rId129"/>
    <p:sldId id="528" r:id="rId130"/>
    <p:sldId id="391" r:id="rId131"/>
    <p:sldId id="532" r:id="rId132"/>
    <p:sldId id="529" r:id="rId133"/>
    <p:sldId id="531" r:id="rId134"/>
    <p:sldId id="337" r:id="rId135"/>
    <p:sldId id="538" r:id="rId136"/>
    <p:sldId id="558" r:id="rId137"/>
    <p:sldId id="554" r:id="rId138"/>
    <p:sldId id="557" r:id="rId139"/>
    <p:sldId id="556" r:id="rId140"/>
    <p:sldId id="555" r:id="rId141"/>
    <p:sldId id="393" r:id="rId142"/>
    <p:sldId id="338" r:id="rId143"/>
    <p:sldId id="535" r:id="rId144"/>
    <p:sldId id="553" r:id="rId145"/>
    <p:sldId id="395" r:id="rId146"/>
    <p:sldId id="396" r:id="rId147"/>
    <p:sldId id="536" r:id="rId148"/>
    <p:sldId id="537" r:id="rId149"/>
    <p:sldId id="349" r:id="rId150"/>
    <p:sldId id="551" r:id="rId1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CC0066"/>
    <a:srgbClr val="006600"/>
    <a:srgbClr val="FF3300"/>
    <a:srgbClr val="CC0099"/>
    <a:srgbClr val="FFFFCC"/>
    <a:srgbClr val="8000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70" autoAdjust="0"/>
    <p:restoredTop sz="93542" autoAdjust="0"/>
  </p:normalViewPr>
  <p:slideViewPr>
    <p:cSldViewPr>
      <p:cViewPr>
        <p:scale>
          <a:sx n="60" d="100"/>
          <a:sy n="60" d="100"/>
        </p:scale>
        <p:origin x="-152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1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image" Target="../media/image84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4" Type="http://schemas.openxmlformats.org/officeDocument/2006/relationships/image" Target="../media/image12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4" Type="http://schemas.openxmlformats.org/officeDocument/2006/relationships/image" Target="../media/image12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4" Type="http://schemas.openxmlformats.org/officeDocument/2006/relationships/image" Target="../media/image133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5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2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w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w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8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w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0.w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wmf"/><Relationship Id="rId1" Type="http://schemas.openxmlformats.org/officeDocument/2006/relationships/image" Target="../media/image18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image" Target="../media/image23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wmf"/><Relationship Id="rId1" Type="http://schemas.openxmlformats.org/officeDocument/2006/relationships/image" Target="../media/image193.wmf"/></Relationships>
</file>

<file path=ppt/drawings/_rels/vmlDrawing6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6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56D42-E0B8-4A77-9560-7E71D71AEF7E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ABCEE-9EF2-426F-98DE-C95F63D1A8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54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BCFBE-E790-4659-B5BB-0106213F7ADD}" type="datetimeFigureOut">
              <a:rPr lang="zh-CN" altLang="en-US" smtClean="0"/>
              <a:t>2018/11/10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07D10-A057-4FC9-9BBA-4DE8FB20A6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4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93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429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93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6206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19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93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197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1970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74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671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6715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776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2163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2163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5334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2163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88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216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93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92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7760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94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95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96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97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98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5334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931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5334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109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931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2446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3965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4328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0959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3072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30729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07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59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7D10-A057-4FC9-9BBA-4DE8FB20A6C6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5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84368" y="6381328"/>
            <a:ext cx="1043136" cy="352127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7F6A15C-E065-47CB-9B99-2BB52637F72F}" type="slidenum">
              <a:rPr lang="zh-CN" altLang="en-US" smtClean="0"/>
              <a:pPr>
                <a:defRPr/>
              </a:pPr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5784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EBFB3-2D5B-4E00-86DC-955453926295}" type="datetime3">
              <a:rPr lang="zh-CN" altLang="en-US" smtClean="0"/>
              <a:t>2018年11月10日星期六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5EE52A5-0145-4397-BCDF-2EB67F5B071A}" type="datetime3">
              <a:rPr lang="zh-CN" altLang="en-US" smtClean="0"/>
              <a:t>2018年11月10日星期六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96" y="44704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1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  <a:sym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  <a:sym typeface="Arial" pitchFamily="34" charset="0"/>
        </a:defRPr>
      </a:lvl9pPr>
    </p:titleStyle>
    <p:bodyStyle>
      <a:lvl1pPr marL="342900" indent="-342900" algn="l" defTabSz="0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Arial" pitchFamily="34" charset="0"/>
        </a:defRPr>
      </a:lvl1pPr>
      <a:lvl2pPr marL="742950" indent="-285750" algn="l" defTabSz="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sym typeface="Arial" pitchFamily="34" charset="0"/>
        </a:defRPr>
      </a:lvl2pPr>
      <a:lvl3pPr marL="1143000" indent="-228600" algn="l" defTabSz="0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sym typeface="Arial" pitchFamily="34" charset="0"/>
        </a:defRPr>
      </a:lvl3pPr>
      <a:lvl4pPr marL="1600200" indent="-228600" algn="l" defTabSz="0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4pPr>
      <a:lvl5pPr marL="2057400" indent="-228600" algn="l" defTabSz="0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5pPr>
      <a:lvl6pPr marL="2514600" indent="-228600" algn="l" defTabSz="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6pPr>
      <a:lvl7pPr marL="2971800" indent="-228600" algn="l" defTabSz="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7pPr>
      <a:lvl8pPr marL="3429000" indent="-228600" algn="l" defTabSz="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8pPr>
      <a:lvl9pPr marL="3886200" indent="-228600" algn="l" defTabSz="0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sym typeface="Arial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9.wmf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4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8.png"/><Relationship Id="rId4" Type="http://schemas.openxmlformats.org/officeDocument/2006/relationships/image" Target="../media/image14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4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84.bin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5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7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jpg"/><Relationship Id="rId3" Type="http://schemas.openxmlformats.org/officeDocument/2006/relationships/image" Target="../media/image151.png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87.bin"/><Relationship Id="rId11" Type="http://schemas.openxmlformats.org/officeDocument/2006/relationships/image" Target="../media/image150.wmf"/><Relationship Id="rId5" Type="http://schemas.openxmlformats.org/officeDocument/2006/relationships/image" Target="../media/image148.wmf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6.bin"/><Relationship Id="rId9" Type="http://schemas.openxmlformats.org/officeDocument/2006/relationships/image" Target="../media/image153.jp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3" Type="http://schemas.openxmlformats.org/officeDocument/2006/relationships/notesSlide" Target="../notesSlides/notesSlide60.xml"/><Relationship Id="rId7" Type="http://schemas.openxmlformats.org/officeDocument/2006/relationships/image" Target="../media/image15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56.png"/><Relationship Id="rId5" Type="http://schemas.openxmlformats.org/officeDocument/2006/relationships/image" Target="../media/image155.png"/><Relationship Id="rId4" Type="http://schemas.openxmlformats.org/officeDocument/2006/relationships/image" Target="../media/image151.png"/><Relationship Id="rId9" Type="http://schemas.openxmlformats.org/officeDocument/2006/relationships/image" Target="../media/image154.wmf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60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159.wmf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oleObject" Target="../embeddings/oleObject97.bin"/><Relationship Id="rId3" Type="http://schemas.openxmlformats.org/officeDocument/2006/relationships/image" Target="../media/image158.png"/><Relationship Id="rId7" Type="http://schemas.openxmlformats.org/officeDocument/2006/relationships/image" Target="../media/image163.wmf"/><Relationship Id="rId12" Type="http://schemas.openxmlformats.org/officeDocument/2006/relationships/image" Target="../media/image16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6.bin"/><Relationship Id="rId5" Type="http://schemas.openxmlformats.org/officeDocument/2006/relationships/image" Target="../media/image162.wmf"/><Relationship Id="rId10" Type="http://schemas.openxmlformats.org/officeDocument/2006/relationships/image" Target="../media/image164.wmf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6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169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99.bin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71.png"/><Relationship Id="rId5" Type="http://schemas.openxmlformats.org/officeDocument/2006/relationships/image" Target="../media/image172.wmf"/><Relationship Id="rId4" Type="http://schemas.openxmlformats.org/officeDocument/2006/relationships/oleObject" Target="../embeddings/oleObject100.bin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71.png"/><Relationship Id="rId5" Type="http://schemas.openxmlformats.org/officeDocument/2006/relationships/image" Target="../media/image174.wmf"/><Relationship Id="rId4" Type="http://schemas.openxmlformats.org/officeDocument/2006/relationships/oleObject" Target="../embeddings/oleObject101.bin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71.png"/><Relationship Id="rId5" Type="http://schemas.openxmlformats.org/officeDocument/2006/relationships/image" Target="../media/image176.wmf"/><Relationship Id="rId4" Type="http://schemas.openxmlformats.org/officeDocument/2006/relationships/oleObject" Target="../embeddings/oleObject102.bin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notesSlide" Target="../notesSlides/notesSlide62.xml"/><Relationship Id="rId7" Type="http://schemas.openxmlformats.org/officeDocument/2006/relationships/image" Target="../media/image17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75.png"/><Relationship Id="rId5" Type="http://schemas.openxmlformats.org/officeDocument/2006/relationships/image" Target="../media/image173.png"/><Relationship Id="rId4" Type="http://schemas.openxmlformats.org/officeDocument/2006/relationships/image" Target="../media/image171.png"/><Relationship Id="rId9" Type="http://schemas.openxmlformats.org/officeDocument/2006/relationships/image" Target="../media/image17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14.w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7.vml"/><Relationship Id="rId4" Type="http://schemas.openxmlformats.org/officeDocument/2006/relationships/image" Target="../media/image179.wmf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notesSlide" Target="../notesSlides/notesSlide64.xml"/><Relationship Id="rId7" Type="http://schemas.openxmlformats.org/officeDocument/2006/relationships/image" Target="../media/image18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notesSlide" Target="../notesSlides/notesSlide65.xml"/><Relationship Id="rId7" Type="http://schemas.openxmlformats.org/officeDocument/2006/relationships/image" Target="../media/image18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86.png"/><Relationship Id="rId10" Type="http://schemas.openxmlformats.org/officeDocument/2006/relationships/image" Target="../media/image187.png"/><Relationship Id="rId4" Type="http://schemas.openxmlformats.org/officeDocument/2006/relationships/image" Target="../media/image181.png"/><Relationship Id="rId9" Type="http://schemas.openxmlformats.org/officeDocument/2006/relationships/image" Target="../media/image185.wmf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3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7" Type="http://schemas.openxmlformats.org/officeDocument/2006/relationships/image" Target="../media/image19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94.wmf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93.wmf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196.wmf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20.wmf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gif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6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7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3.wmf"/><Relationship Id="rId4" Type="http://schemas.openxmlformats.org/officeDocument/2006/relationships/oleObject" Target="../embeddings/oleObject19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1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2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26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3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8.png"/><Relationship Id="rId4" Type="http://schemas.openxmlformats.org/officeDocument/2006/relationships/image" Target="../media/image5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8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63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42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4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44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6.wmf"/><Relationship Id="rId4" Type="http://schemas.openxmlformats.org/officeDocument/2006/relationships/oleObject" Target="../embeddings/oleObject45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7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8.wmf"/><Relationship Id="rId4" Type="http://schemas.openxmlformats.org/officeDocument/2006/relationships/oleObject" Target="../embeddings/oleObject46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48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8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89.wmf"/><Relationship Id="rId4" Type="http://schemas.openxmlformats.org/officeDocument/2006/relationships/image" Target="../media/image86.png"/><Relationship Id="rId9" Type="http://schemas.openxmlformats.org/officeDocument/2006/relationships/oleObject" Target="../embeddings/oleObject54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7.png"/><Relationship Id="rId5" Type="http://schemas.openxmlformats.org/officeDocument/2006/relationships/image" Target="../media/image90.wmf"/><Relationship Id="rId4" Type="http://schemas.openxmlformats.org/officeDocument/2006/relationships/oleObject" Target="../embeddings/oleObject55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57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56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95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02.png"/><Relationship Id="rId4" Type="http://schemas.openxmlformats.org/officeDocument/2006/relationships/image" Target="../media/image101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4.png"/><Relationship Id="rId4" Type="http://schemas.openxmlformats.org/officeDocument/2006/relationships/image" Target="../media/image7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8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115.wmf"/><Relationship Id="rId5" Type="http://schemas.openxmlformats.org/officeDocument/2006/relationships/image" Target="../media/image116.png"/><Relationship Id="rId10" Type="http://schemas.openxmlformats.org/officeDocument/2006/relationships/oleObject" Target="../embeddings/oleObject63.bin"/><Relationship Id="rId4" Type="http://schemas.openxmlformats.org/officeDocument/2006/relationships/image" Target="../media/image34.png"/><Relationship Id="rId9" Type="http://schemas.openxmlformats.org/officeDocument/2006/relationships/image" Target="../media/image114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image" Target="../media/image120.wmf"/><Relationship Id="rId3" Type="http://schemas.openxmlformats.org/officeDocument/2006/relationships/notesSlide" Target="../notesSlides/notesSlide42.xml"/><Relationship Id="rId7" Type="http://schemas.openxmlformats.org/officeDocument/2006/relationships/oleObject" Target="../embeddings/oleObject65.bin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7.wmf"/><Relationship Id="rId11" Type="http://schemas.openxmlformats.org/officeDocument/2006/relationships/image" Target="../media/image119.wmf"/><Relationship Id="rId5" Type="http://schemas.openxmlformats.org/officeDocument/2006/relationships/oleObject" Target="../embeddings/oleObject64.bin"/><Relationship Id="rId10" Type="http://schemas.openxmlformats.org/officeDocument/2006/relationships/oleObject" Target="../embeddings/oleObject66.bin"/><Relationship Id="rId4" Type="http://schemas.openxmlformats.org/officeDocument/2006/relationships/image" Target="../media/image34.png"/><Relationship Id="rId9" Type="http://schemas.openxmlformats.org/officeDocument/2006/relationships/image" Target="../media/image121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125.wmf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7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2.wmf"/><Relationship Id="rId11" Type="http://schemas.openxmlformats.org/officeDocument/2006/relationships/image" Target="../media/image124.wmf"/><Relationship Id="rId5" Type="http://schemas.openxmlformats.org/officeDocument/2006/relationships/oleObject" Target="../embeddings/oleObject68.bin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34.png"/><Relationship Id="rId9" Type="http://schemas.openxmlformats.org/officeDocument/2006/relationships/image" Target="../media/image123.wmf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129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126.wmf"/><Relationship Id="rId12" Type="http://schemas.openxmlformats.org/officeDocument/2006/relationships/oleObject" Target="../embeddings/oleObject7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128.wmf"/><Relationship Id="rId5" Type="http://schemas.openxmlformats.org/officeDocument/2006/relationships/image" Target="../media/image121.png"/><Relationship Id="rId10" Type="http://schemas.openxmlformats.org/officeDocument/2006/relationships/oleObject" Target="../embeddings/oleObject74.bin"/><Relationship Id="rId4" Type="http://schemas.openxmlformats.org/officeDocument/2006/relationships/image" Target="../media/image34.png"/><Relationship Id="rId9" Type="http://schemas.openxmlformats.org/officeDocument/2006/relationships/image" Target="../media/image127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133.wmf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121.png"/><Relationship Id="rId12" Type="http://schemas.openxmlformats.org/officeDocument/2006/relationships/oleObject" Target="../embeddings/oleObject7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0.wmf"/><Relationship Id="rId11" Type="http://schemas.openxmlformats.org/officeDocument/2006/relationships/image" Target="../media/image132.wmf"/><Relationship Id="rId5" Type="http://schemas.openxmlformats.org/officeDocument/2006/relationships/oleObject" Target="../embeddings/oleObject76.bin"/><Relationship Id="rId10" Type="http://schemas.openxmlformats.org/officeDocument/2006/relationships/oleObject" Target="../embeddings/oleObject78.bin"/><Relationship Id="rId4" Type="http://schemas.openxmlformats.org/officeDocument/2006/relationships/image" Target="../media/image34.png"/><Relationship Id="rId9" Type="http://schemas.openxmlformats.org/officeDocument/2006/relationships/image" Target="../media/image131.wmf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0.wmf"/><Relationship Id="rId11" Type="http://schemas.openxmlformats.org/officeDocument/2006/relationships/image" Target="../media/image34.png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9" y="-21600"/>
            <a:ext cx="9170591" cy="6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547664" y="52951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 smtClean="0">
                <a:latin typeface="+mn-ea"/>
              </a:rPr>
              <a:t>广西机电职业技术学院</a:t>
            </a:r>
            <a:r>
              <a:rPr lang="zh-CN" altLang="en-US" sz="2400" b="1" dirty="0" smtClean="0">
                <a:latin typeface="+mn-ea"/>
              </a:rPr>
              <a:t> </a:t>
            </a:r>
            <a:r>
              <a:rPr lang="en-US" altLang="zh-CN" sz="2400" b="1" dirty="0" smtClean="0">
                <a:latin typeface="Times New Roman"/>
                <a:cs typeface="Times New Roman"/>
              </a:rPr>
              <a:t>· 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电气工程系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699792" y="5478323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SzPct val="80000"/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教材名称：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电工基础</a:t>
            </a:r>
            <a:r>
              <a:rPr lang="en-US" altLang="zh-CN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》</a:t>
            </a:r>
            <a:r>
              <a:rPr lang="en-US" altLang="zh-CN" sz="2400" b="1" dirty="0" smtClean="0">
                <a:latin typeface="Times New Roman"/>
                <a:ea typeface="华文楷体" panose="02010600040101010101" pitchFamily="2" charset="-122"/>
                <a:cs typeface="Times New Roman"/>
              </a:rPr>
              <a:t>   </a:t>
            </a:r>
            <a:r>
              <a:rPr lang="zh-CN" altLang="en-US" sz="2400" b="1" dirty="0" smtClean="0">
                <a:latin typeface="Times New Roman"/>
                <a:ea typeface="华文楷体" panose="02010600040101010101" pitchFamily="2" charset="-122"/>
                <a:cs typeface="Times New Roman"/>
              </a:rPr>
              <a:t>授课人：杨爱春</a:t>
            </a:r>
            <a:endParaRPr lang="en-US" altLang="zh-CN" sz="2400" b="1" dirty="0" smtClean="0">
              <a:latin typeface="+mn-ea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44824"/>
            <a:ext cx="9151912" cy="29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44016" y="2486506"/>
            <a:ext cx="8892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电路分析基础</a:t>
            </a:r>
            <a:r>
              <a:rPr lang="en-US" altLang="zh-CN" sz="66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</a:p>
          <a:p>
            <a:pPr algn="ctr">
              <a:lnSpc>
                <a:spcPct val="150000"/>
              </a:lnSpc>
            </a:pPr>
            <a:r>
              <a:rPr lang="en-US" altLang="zh-CN" sz="3600" b="1" dirty="0">
                <a:solidFill>
                  <a:srgbClr val="FFC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Fundamentals of Circuit Analysis </a:t>
            </a:r>
            <a:r>
              <a:rPr lang="en-US" altLang="zh-CN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 </a:t>
            </a:r>
            <a:endParaRPr lang="zh-CN" altLang="en-US" sz="3600" b="1" dirty="0">
              <a:solidFill>
                <a:srgbClr val="FFC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2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9" name="矩形 8"/>
          <p:cNvSpPr/>
          <p:nvPr/>
        </p:nvSpPr>
        <p:spPr>
          <a:xfrm>
            <a:off x="179512" y="1594242"/>
            <a:ext cx="878497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基尔霍夫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定律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任一节点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，在任一瞬间，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流入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节点的电流之和等于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该节点的电流之和。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52698"/>
              </p:ext>
            </p:extLst>
          </p:nvPr>
        </p:nvGraphicFramePr>
        <p:xfrm>
          <a:off x="683568" y="3684314"/>
          <a:ext cx="2592288" cy="75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39" name="Equation" r:id="rId3" imgW="1015920" imgH="253800" progId="Equation.DSMT4">
                  <p:embed/>
                </p:oleObj>
              </mc:Choice>
              <mc:Fallback>
                <p:oleObj name="Equation" r:id="rId3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3684314"/>
                        <a:ext cx="2592288" cy="75279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42" y="3501344"/>
            <a:ext cx="3175590" cy="3024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683568" y="5540459"/>
            <a:ext cx="352839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例如对于节点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779912" y="3717032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182346"/>
              </p:ext>
            </p:extLst>
          </p:nvPr>
        </p:nvGraphicFramePr>
        <p:xfrm>
          <a:off x="680988" y="4620741"/>
          <a:ext cx="2882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540" name="Equation" r:id="rId6" imgW="1130040" imgH="253800" progId="Equation.DSMT4">
                  <p:embed/>
                </p:oleObj>
              </mc:Choice>
              <mc:Fallback>
                <p:oleObj name="Equation" r:id="rId6" imgW="1130040" imgH="2538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88" y="4620741"/>
                        <a:ext cx="2882900" cy="752475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9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444208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0" y="908720"/>
            <a:ext cx="7308908" cy="5760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-36512" y="44624"/>
            <a:ext cx="8352928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电源等效变换法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66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444208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08515"/>
            <a:ext cx="8208000" cy="2736509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208000" cy="2894263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-36512" y="44624"/>
            <a:ext cx="8352928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电源等效变换法</a:t>
            </a: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9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888" y="1052552"/>
            <a:ext cx="856056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求下图所示的电路中的一支路的电流 </a:t>
            </a:r>
            <a:r>
              <a:rPr lang="en-US" altLang="zh-CN" sz="2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28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57232"/>
            <a:ext cx="5924243" cy="30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74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23528" y="1412776"/>
            <a:ext cx="856895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在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电路分析中，有时候只需要计算网络中的</a:t>
            </a:r>
            <a:r>
              <a:rPr lang="zh-CN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某一支路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的电流或者电压，其它支路不需要求出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，若用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支路电流法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方程）或者电压源和电流源等效变换比较繁琐。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65583" y="4593322"/>
            <a:ext cx="5330305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just" eaLnBrk="0" hangingPunct="0">
              <a:spcBef>
                <a:spcPct val="0"/>
              </a:spcBef>
              <a:spcAft>
                <a:spcPts val="1200"/>
              </a:spcAft>
            </a:pPr>
            <a:r>
              <a: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戴维南定理</a:t>
            </a:r>
            <a:r>
              <a:rPr lang="zh-CN" altLang="en-US" sz="4000" b="1" dirty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和诺顿</a:t>
            </a:r>
            <a:r>
              <a:rPr lang="zh-CN" altLang="en-US" sz="40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定理</a:t>
            </a:r>
            <a:endParaRPr lang="zh-CN" altLang="en-US" sz="4000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38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5888" y="1052552"/>
            <a:ext cx="856056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求下图所示的电路中的支路电流 </a:t>
            </a:r>
            <a:r>
              <a:rPr lang="en-US" altLang="zh-CN" sz="2800" i="1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28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450602"/>
            <a:ext cx="5383528" cy="278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/>
        </p:nvCxnSpPr>
        <p:spPr bwMode="auto">
          <a:xfrm>
            <a:off x="5292080" y="2060848"/>
            <a:ext cx="0" cy="349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圆角矩形 9"/>
          <p:cNvSpPr/>
          <p:nvPr/>
        </p:nvSpPr>
        <p:spPr bwMode="auto">
          <a:xfrm>
            <a:off x="1043608" y="2204864"/>
            <a:ext cx="4015376" cy="3168352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" name="圆角矩形 23"/>
          <p:cNvSpPr/>
          <p:nvPr/>
        </p:nvSpPr>
        <p:spPr bwMode="auto">
          <a:xfrm>
            <a:off x="5580112" y="2204864"/>
            <a:ext cx="991040" cy="3168352"/>
          </a:xfrm>
          <a:prstGeom prst="roundRect">
            <a:avLst/>
          </a:prstGeom>
          <a:noFill/>
          <a:ln w="381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矩形标注 1"/>
          <p:cNvSpPr/>
          <p:nvPr/>
        </p:nvSpPr>
        <p:spPr bwMode="auto">
          <a:xfrm>
            <a:off x="611560" y="5768920"/>
            <a:ext cx="1656184" cy="900440"/>
          </a:xfrm>
          <a:prstGeom prst="wedgeRectCallout">
            <a:avLst>
              <a:gd name="adj1" fmla="val 103017"/>
              <a:gd name="adj2" fmla="val -23164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2800" b="1" dirty="0" smtClean="0">
                <a:solidFill>
                  <a:srgbClr val="CC0099"/>
                </a:solidFill>
                <a:latin typeface="Arial" pitchFamily="34" charset="0"/>
                <a:ea typeface="宋体" pitchFamily="2" charset="-122"/>
              </a:rPr>
              <a:t>线性有源二端网络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CC0099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矩形标注 10"/>
          <p:cNvSpPr/>
          <p:nvPr/>
        </p:nvSpPr>
        <p:spPr bwMode="auto">
          <a:xfrm>
            <a:off x="6372200" y="5877272"/>
            <a:ext cx="1440160" cy="648072"/>
          </a:xfrm>
          <a:prstGeom prst="wedgeRectCallout">
            <a:avLst>
              <a:gd name="adj1" fmla="val -63569"/>
              <a:gd name="adj2" fmla="val -2386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3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宋体" pitchFamily="2" charset="-122"/>
              </a:rPr>
              <a:t>负载</a:t>
            </a:r>
          </a:p>
        </p:txBody>
      </p:sp>
      <p:sp>
        <p:nvSpPr>
          <p:cNvPr id="12" name="矩形 11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30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2" grpId="0" animBg="1"/>
      <p:bldP spid="11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844824"/>
            <a:ext cx="1224135" cy="181588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vert="horz" wrap="square">
            <a:spAutoFit/>
          </a:bodyPr>
          <a:lstStyle/>
          <a:p>
            <a:pPr algn="ctr">
              <a:defRPr/>
            </a:pPr>
            <a:r>
              <a:rPr lang="zh-CN" altLang="en-US" sz="2800" b="1" kern="0" dirty="0" smtClean="0">
                <a:solidFill>
                  <a:srgbClr val="E4007F"/>
                </a:solidFill>
                <a:latin typeface="+mn-ea"/>
              </a:rPr>
              <a:t>线性有源二端网络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93245" y="1536754"/>
            <a:ext cx="6300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 smtClean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理想电压源和电阻串联</a:t>
            </a:r>
            <a:r>
              <a:rPr lang="en-US" altLang="zh-CN" sz="2800" b="1" dirty="0" smtClean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—</a:t>
            </a:r>
            <a:r>
              <a:rPr lang="zh-CN" altLang="en-US" sz="2800" b="1" dirty="0" smtClean="0">
                <a:solidFill>
                  <a:srgbClr val="0000CC"/>
                </a:solidFill>
                <a:latin typeface="+mn-ea"/>
              </a:rPr>
              <a:t>戴维南定理</a:t>
            </a:r>
            <a:endParaRPr lang="en-US" altLang="zh-CN" sz="2800" b="1" dirty="0" smtClean="0">
              <a:solidFill>
                <a:srgbClr val="0000CC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左大括号 1"/>
          <p:cNvSpPr/>
          <p:nvPr/>
        </p:nvSpPr>
        <p:spPr bwMode="auto">
          <a:xfrm>
            <a:off x="1043608" y="1698766"/>
            <a:ext cx="432048" cy="2090274"/>
          </a:xfrm>
          <a:prstGeom prst="leftBrac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80728"/>
            <a:ext cx="1427586" cy="180000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403648" y="3487949"/>
            <a:ext cx="5598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 smtClean="0">
                <a:solidFill>
                  <a:srgbClr val="FFFFFF">
                    <a:lumMod val="50000"/>
                  </a:srgbClr>
                </a:solidFill>
                <a:latin typeface="宋体"/>
                <a:cs typeface="Times New Roman" panose="02020603050405020304" pitchFamily="18" charset="0"/>
              </a:rPr>
              <a:t>理想电流源</a:t>
            </a:r>
            <a:r>
              <a:rPr lang="zh-CN" altLang="en-US" sz="2800" b="1" dirty="0">
                <a:solidFill>
                  <a:srgbClr val="FFFFFF">
                    <a:lumMod val="50000"/>
                  </a:srgbClr>
                </a:solidFill>
                <a:latin typeface="宋体"/>
                <a:cs typeface="Times New Roman" panose="02020603050405020304" pitchFamily="18" charset="0"/>
              </a:rPr>
              <a:t>和电导并联</a:t>
            </a:r>
            <a:r>
              <a:rPr lang="en-US" altLang="zh-CN" sz="2800" b="1" dirty="0">
                <a:solidFill>
                  <a:srgbClr val="FFFFFF">
                    <a:lumMod val="50000"/>
                  </a:srgbClr>
                </a:solidFill>
                <a:latin typeface="宋体"/>
                <a:cs typeface="Times New Roman" panose="02020603050405020304" pitchFamily="18" charset="0"/>
              </a:rPr>
              <a:t>—</a:t>
            </a:r>
            <a:r>
              <a:rPr lang="zh-CN" altLang="en-US" sz="2800" b="1" dirty="0">
                <a:solidFill>
                  <a:srgbClr val="FFFFFF">
                    <a:lumMod val="50000"/>
                  </a:srgbClr>
                </a:solidFill>
                <a:latin typeface="宋体"/>
              </a:rPr>
              <a:t>诺顿定理</a:t>
            </a: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30" y="3285184"/>
            <a:ext cx="167796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4334470"/>
            <a:ext cx="4428322" cy="229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2340537" y="4337541"/>
            <a:ext cx="2807527" cy="2287969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59" name="矩形 58"/>
          <p:cNvSpPr/>
          <p:nvPr/>
        </p:nvSpPr>
        <p:spPr bwMode="auto">
          <a:xfrm>
            <a:off x="5868144" y="4334470"/>
            <a:ext cx="792088" cy="2262882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左右箭头 9"/>
          <p:cNvSpPr/>
          <p:nvPr/>
        </p:nvSpPr>
        <p:spPr bwMode="auto">
          <a:xfrm rot="19015041">
            <a:off x="3922001" y="3060843"/>
            <a:ext cx="4118546" cy="916011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73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8" grpId="0"/>
      <p:bldP spid="9" grpId="0" animBg="1"/>
      <p:bldP spid="59" grpId="0" animBg="1"/>
      <p:bldP spid="1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戴维南定理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844824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：任何一个线性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源二端网络，对外电路来说，可用一个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理想电压源与电阻串联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来等效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9512" y="3316049"/>
            <a:ext cx="8784976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lvl="0" indent="-51435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等效电压源的电压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等于该有源二端网络的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开路电压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电压源的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等于所有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置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零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理想电压源短路、理想电流源断路）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得到无源二端网络的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等效电阻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5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戴维南定理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78" y="2370975"/>
            <a:ext cx="4428322" cy="229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右箭头 1"/>
          <p:cNvSpPr/>
          <p:nvPr/>
        </p:nvSpPr>
        <p:spPr bwMode="auto">
          <a:xfrm>
            <a:off x="4644008" y="2855208"/>
            <a:ext cx="1440160" cy="100811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07504" y="1988840"/>
            <a:ext cx="3312368" cy="2952328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1916832"/>
            <a:ext cx="2845425" cy="2952000"/>
          </a:xfrm>
          <a:prstGeom prst="rect">
            <a:avLst/>
          </a:prstGeom>
          <a:noFill/>
          <a:ln w="28575">
            <a:noFill/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6156176" y="1988840"/>
            <a:ext cx="1584176" cy="2952328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矩形标注 12"/>
          <p:cNvSpPr/>
          <p:nvPr/>
        </p:nvSpPr>
        <p:spPr bwMode="auto">
          <a:xfrm>
            <a:off x="539552" y="5644525"/>
            <a:ext cx="2808312" cy="663079"/>
          </a:xfrm>
          <a:prstGeom prst="wedgeRectCallout">
            <a:avLst>
              <a:gd name="adj1" fmla="val -5050"/>
              <a:gd name="adj2" fmla="val -161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有源二端网络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17" name="矩形标注 16"/>
          <p:cNvSpPr/>
          <p:nvPr/>
        </p:nvSpPr>
        <p:spPr bwMode="auto">
          <a:xfrm>
            <a:off x="5724128" y="5661248"/>
            <a:ext cx="2808312" cy="663079"/>
          </a:xfrm>
          <a:prstGeom prst="wedgeRectCallout">
            <a:avLst>
              <a:gd name="adj1" fmla="val 29756"/>
              <a:gd name="adj2" fmla="val -18522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戴维南等效电路</a:t>
            </a:r>
          </a:p>
        </p:txBody>
      </p:sp>
    </p:spTree>
    <p:extLst>
      <p:ext uri="{BB962C8B-B14F-4D97-AF65-F5344CB8AC3E}">
        <p14:creationId xmlns:p14="http://schemas.microsoft.com/office/powerpoint/2010/main" val="3573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  <p:bldP spid="13" grpId="0" animBg="1"/>
      <p:bldP spid="17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戴维南定理</a:t>
            </a:r>
          </a:p>
        </p:txBody>
      </p:sp>
      <p:sp>
        <p:nvSpPr>
          <p:cNvPr id="96" name="矩形 95"/>
          <p:cNvSpPr>
            <a:spLocks noChangeAspect="1"/>
          </p:cNvSpPr>
          <p:nvPr/>
        </p:nvSpPr>
        <p:spPr>
          <a:xfrm>
            <a:off x="1475656" y="2780928"/>
            <a:ext cx="1033047" cy="1980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有源二端网络</a:t>
            </a:r>
          </a:p>
        </p:txBody>
      </p:sp>
      <p:cxnSp>
        <p:nvCxnSpPr>
          <p:cNvPr id="97" name="直接连接符 96"/>
          <p:cNvCxnSpPr/>
          <p:nvPr/>
        </p:nvCxnSpPr>
        <p:spPr>
          <a:xfrm>
            <a:off x="2483772" y="4149080"/>
            <a:ext cx="432048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98" name="直接连接符 97"/>
          <p:cNvCxnSpPr/>
          <p:nvPr/>
        </p:nvCxnSpPr>
        <p:spPr>
          <a:xfrm>
            <a:off x="2483772" y="3284984"/>
            <a:ext cx="432048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oval"/>
          </a:ln>
          <a:effectLst/>
        </p:spPr>
      </p:cxnSp>
      <p:sp>
        <p:nvSpPr>
          <p:cNvPr id="99" name="文本框 5267"/>
          <p:cNvSpPr txBox="1">
            <a:spLocks noChangeArrowheads="1"/>
          </p:cNvSpPr>
          <p:nvPr/>
        </p:nvSpPr>
        <p:spPr bwMode="auto">
          <a:xfrm>
            <a:off x="2987828" y="303934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00" name="文本框 5267"/>
          <p:cNvSpPr txBox="1">
            <a:spLocks noChangeArrowheads="1"/>
          </p:cNvSpPr>
          <p:nvPr/>
        </p:nvSpPr>
        <p:spPr bwMode="auto">
          <a:xfrm>
            <a:off x="2987828" y="3903439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01" name="矩形 100"/>
          <p:cNvSpPr>
            <a:spLocks noChangeAspect="1"/>
          </p:cNvSpPr>
          <p:nvPr/>
        </p:nvSpPr>
        <p:spPr>
          <a:xfrm>
            <a:off x="5610200" y="2780928"/>
            <a:ext cx="1033043" cy="198000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无源二端网络</a:t>
            </a:r>
          </a:p>
        </p:txBody>
      </p:sp>
      <p:cxnSp>
        <p:nvCxnSpPr>
          <p:cNvPr id="102" name="直接连接符 101"/>
          <p:cNvCxnSpPr/>
          <p:nvPr/>
        </p:nvCxnSpPr>
        <p:spPr>
          <a:xfrm>
            <a:off x="6639272" y="4221088"/>
            <a:ext cx="432048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oval"/>
          </a:ln>
          <a:effectLst/>
        </p:spPr>
      </p:cxnSp>
      <p:cxnSp>
        <p:nvCxnSpPr>
          <p:cNvPr id="103" name="直接连接符 102"/>
          <p:cNvCxnSpPr/>
          <p:nvPr/>
        </p:nvCxnSpPr>
        <p:spPr>
          <a:xfrm>
            <a:off x="6639272" y="3356992"/>
            <a:ext cx="432048" cy="0"/>
          </a:xfrm>
          <a:prstGeom prst="line">
            <a:avLst/>
          </a:prstGeom>
          <a:noFill/>
          <a:ln w="571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/>
            <a:tailEnd type="oval"/>
          </a:ln>
          <a:effectLst/>
        </p:spPr>
      </p:cxnSp>
      <p:sp>
        <p:nvSpPr>
          <p:cNvPr id="104" name="文本框 5267"/>
          <p:cNvSpPr txBox="1">
            <a:spLocks noChangeArrowheads="1"/>
          </p:cNvSpPr>
          <p:nvPr/>
        </p:nvSpPr>
        <p:spPr bwMode="auto">
          <a:xfrm>
            <a:off x="7143328" y="3111351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105" name="文本框 5267"/>
          <p:cNvSpPr txBox="1">
            <a:spLocks noChangeArrowheads="1"/>
          </p:cNvSpPr>
          <p:nvPr/>
        </p:nvSpPr>
        <p:spPr bwMode="auto">
          <a:xfrm>
            <a:off x="7143328" y="3975447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2400" dirty="0" smtClean="0">
                <a:solidFill>
                  <a:prstClr val="black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392488" y="49411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由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间输入电阻得到等效电源电阻 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4941168"/>
            <a:ext cx="380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2-21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）由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间得到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电源电压 </a:t>
            </a:r>
            <a:endParaRPr lang="zh-CN" altLang="en-US" dirty="0"/>
          </a:p>
        </p:txBody>
      </p:sp>
      <p:sp>
        <p:nvSpPr>
          <p:cNvPr id="108" name="矩形 107"/>
          <p:cNvSpPr/>
          <p:nvPr/>
        </p:nvSpPr>
        <p:spPr>
          <a:xfrm>
            <a:off x="98715" y="1700808"/>
            <a:ext cx="5998758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等效电</a:t>
            </a:r>
            <a:r>
              <a:rPr lang="zh-CN" altLang="en-US" sz="2800" b="1" kern="0" dirty="0" smtClean="0">
                <a:latin typeface="+mn-ea"/>
              </a:rPr>
              <a:t>压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源</a:t>
            </a:r>
            <a:r>
              <a:rPr lang="zh-CN" altLang="en-US" sz="2800" b="1" kern="0" noProof="0" dirty="0" smtClean="0">
                <a:latin typeface="+mn-ea"/>
              </a:rPr>
              <a:t>的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ea"/>
                <a:cs typeface="+mn-cs"/>
              </a:rPr>
              <a:t>电压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kumimoji="0" lang="en-US" altLang="zh-CN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和电阻</a:t>
            </a: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kumimoji="0" lang="en-US" altLang="zh-CN" sz="28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ea"/>
                <a:cs typeface="+mn-cs"/>
              </a:rPr>
              <a:t>的确定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382667"/>
              </p:ext>
            </p:extLst>
          </p:nvPr>
        </p:nvGraphicFramePr>
        <p:xfrm>
          <a:off x="1060760" y="5949232"/>
          <a:ext cx="1880453" cy="7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39" name="Equation" r:id="rId4" imgW="596880" imgH="228600" progId="Equation.DSMT4">
                  <p:embed/>
                </p:oleObj>
              </mc:Choice>
              <mc:Fallback>
                <p:oleObj name="Equation" r:id="rId4" imgW="59688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760" y="5949232"/>
                        <a:ext cx="1880453" cy="72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711148"/>
              </p:ext>
            </p:extLst>
          </p:nvPr>
        </p:nvGraphicFramePr>
        <p:xfrm>
          <a:off x="5380038" y="5949950"/>
          <a:ext cx="1557337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40" name="Equation" r:id="rId6" imgW="495000" imgH="228600" progId="Equation.DSMT4">
                  <p:embed/>
                </p:oleObj>
              </mc:Choice>
              <mc:Fallback>
                <p:oleObj name="Equation" r:id="rId6" imgW="4950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038" y="5949950"/>
                        <a:ext cx="1557337" cy="7191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下箭头 7"/>
          <p:cNvSpPr/>
          <p:nvPr/>
        </p:nvSpPr>
        <p:spPr bwMode="auto">
          <a:xfrm>
            <a:off x="1755191" y="5310500"/>
            <a:ext cx="491593" cy="648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" name="下箭头 20"/>
          <p:cNvSpPr/>
          <p:nvPr/>
        </p:nvSpPr>
        <p:spPr bwMode="auto">
          <a:xfrm>
            <a:off x="5952615" y="5310500"/>
            <a:ext cx="491593" cy="648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19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/>
      <p:bldP spid="100" grpId="0"/>
      <p:bldP spid="101" grpId="0" animBg="1"/>
      <p:bldP spid="104" grpId="0"/>
      <p:bldP spid="105" grpId="0"/>
      <p:bldP spid="106" grpId="0"/>
      <p:bldP spid="2" grpId="0"/>
      <p:bldP spid="8" grpId="0" animBg="1"/>
      <p:bldP spid="21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戴维南定理</a:t>
            </a:r>
          </a:p>
        </p:txBody>
      </p:sp>
      <p:sp>
        <p:nvSpPr>
          <p:cNvPr id="58" name="矩形 57"/>
          <p:cNvSpPr/>
          <p:nvPr/>
        </p:nvSpPr>
        <p:spPr>
          <a:xfrm>
            <a:off x="-36512" y="1548018"/>
            <a:ext cx="8560568" cy="6568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利用戴维南定理求解电路的步骤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2276872"/>
            <a:ext cx="8856984" cy="44904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marL="514350" lvl="0" indent="-51435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待求支路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作为负载电路，其余部分作为</a:t>
            </a:r>
            <a:r>
              <a:rPr lang="zh-CN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有源二端网络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；求有源二端网络的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开路电压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，作为等效电压源的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 eaLnBrk="0" hangingPunct="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将有源二端网络的所有</a:t>
            </a:r>
            <a:r>
              <a:rPr lang="zh-CN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电源置零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得出无源二端网络，即所有</a:t>
            </a:r>
            <a:r>
              <a:rPr lang="zh-CN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电压源短路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电流源断路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，求无源二端网络的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等效电阻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作为电压源的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内阻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串联，构建实际电压源，即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戴维南等效电路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将待求支路接入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戴维南等效电路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，求解。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9" name="矩形 8"/>
          <p:cNvSpPr/>
          <p:nvPr/>
        </p:nvSpPr>
        <p:spPr>
          <a:xfrm>
            <a:off x="179512" y="1594242"/>
            <a:ext cx="878497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基尔霍夫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定律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基尔霍夫电流定律不仅适用于</a:t>
            </a: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任意节点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，还可以扩展到电路的</a:t>
            </a: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任意封闭面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（广义节点），如下图：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39552" y="4091007"/>
            <a:ext cx="4032448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得出：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I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91668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椭圆 62"/>
          <p:cNvSpPr/>
          <p:nvPr/>
        </p:nvSpPr>
        <p:spPr bwMode="auto">
          <a:xfrm>
            <a:off x="4899648" y="3356992"/>
            <a:ext cx="3200744" cy="100666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lgDash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6444044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2-4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电路示例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0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戴维南定理</a:t>
            </a:r>
          </a:p>
        </p:txBody>
      </p:sp>
      <p:sp>
        <p:nvSpPr>
          <p:cNvPr id="58" name="矩形 57"/>
          <p:cNvSpPr/>
          <p:nvPr/>
        </p:nvSpPr>
        <p:spPr>
          <a:xfrm>
            <a:off x="187896" y="1506666"/>
            <a:ext cx="8560568" cy="12003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计算题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2-2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已知电路如图，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=20V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=10V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=2A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=10Ω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=5Ω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，试用戴维南定理求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支路中的电流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92000" y="3460300"/>
            <a:ext cx="2880000" cy="8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94"/>
          <p:cNvSpPr>
            <a:spLocks noChangeArrowheads="1"/>
          </p:cNvSpPr>
          <p:nvPr/>
        </p:nvSpPr>
        <p:spPr bwMode="auto">
          <a:xfrm>
            <a:off x="2699792" y="3355722"/>
            <a:ext cx="533400" cy="186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96"/>
          <p:cNvSpPr txBox="1">
            <a:spLocks noChangeArrowheads="1"/>
          </p:cNvSpPr>
          <p:nvPr/>
        </p:nvSpPr>
        <p:spPr bwMode="auto">
          <a:xfrm>
            <a:off x="251520" y="4026222"/>
            <a:ext cx="4903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96"/>
          <p:cNvSpPr txBox="1">
            <a:spLocks noChangeArrowheads="1"/>
          </p:cNvSpPr>
          <p:nvPr/>
        </p:nvSpPr>
        <p:spPr bwMode="auto">
          <a:xfrm>
            <a:off x="3688044" y="4621198"/>
            <a:ext cx="451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96"/>
          <p:cNvSpPr txBox="1">
            <a:spLocks noChangeArrowheads="1"/>
          </p:cNvSpPr>
          <p:nvPr/>
        </p:nvSpPr>
        <p:spPr bwMode="auto">
          <a:xfrm>
            <a:off x="2771800" y="2965014"/>
            <a:ext cx="552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直接连接符 36"/>
          <p:cNvCxnSpPr/>
          <p:nvPr/>
        </p:nvCxnSpPr>
        <p:spPr>
          <a:xfrm flipV="1">
            <a:off x="756000" y="3473138"/>
            <a:ext cx="36000" cy="244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189"/>
          <p:cNvSpPr>
            <a:spLocks noChangeArrowheads="1"/>
          </p:cNvSpPr>
          <p:nvPr/>
        </p:nvSpPr>
        <p:spPr bwMode="auto">
          <a:xfrm>
            <a:off x="539920" y="5125254"/>
            <a:ext cx="455723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96"/>
          <p:cNvSpPr txBox="1">
            <a:spLocks noChangeArrowheads="1"/>
          </p:cNvSpPr>
          <p:nvPr/>
        </p:nvSpPr>
        <p:spPr bwMode="auto">
          <a:xfrm>
            <a:off x="107504" y="4621198"/>
            <a:ext cx="70824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</a:p>
          <a:p>
            <a:pPr>
              <a:lnSpc>
                <a:spcPct val="150000"/>
              </a:lnSpc>
            </a:pP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196"/>
          <p:cNvSpPr txBox="1">
            <a:spLocks noChangeArrowheads="1"/>
          </p:cNvSpPr>
          <p:nvPr/>
        </p:nvSpPr>
        <p:spPr bwMode="auto">
          <a:xfrm>
            <a:off x="1475656" y="2852936"/>
            <a:ext cx="12709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﹣ E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196"/>
          <p:cNvSpPr txBox="1">
            <a:spLocks noChangeArrowheads="1"/>
          </p:cNvSpPr>
          <p:nvPr/>
        </p:nvSpPr>
        <p:spPr bwMode="auto">
          <a:xfrm>
            <a:off x="1847534" y="4697138"/>
            <a:ext cx="708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3614423" y="3442477"/>
            <a:ext cx="0" cy="244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>
            <a:spLocks noChangeAspect="1"/>
          </p:cNvSpPr>
          <p:nvPr/>
        </p:nvSpPr>
        <p:spPr>
          <a:xfrm>
            <a:off x="3527920" y="3388270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3707904" y="56316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695726" y="314096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194"/>
          <p:cNvSpPr>
            <a:spLocks noChangeArrowheads="1"/>
          </p:cNvSpPr>
          <p:nvPr/>
        </p:nvSpPr>
        <p:spPr bwMode="auto">
          <a:xfrm rot="5400000">
            <a:off x="510350" y="4218353"/>
            <a:ext cx="533400" cy="186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le 194"/>
          <p:cNvSpPr>
            <a:spLocks noChangeArrowheads="1"/>
          </p:cNvSpPr>
          <p:nvPr/>
        </p:nvSpPr>
        <p:spPr bwMode="auto">
          <a:xfrm rot="5400000">
            <a:off x="3347722" y="4739093"/>
            <a:ext cx="533400" cy="186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Oval 189"/>
          <p:cNvSpPr>
            <a:spLocks noChangeArrowheads="1"/>
          </p:cNvSpPr>
          <p:nvPr/>
        </p:nvSpPr>
        <p:spPr bwMode="auto">
          <a:xfrm>
            <a:off x="1763688" y="3227894"/>
            <a:ext cx="455723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V="1">
            <a:off x="1499331" y="3469070"/>
            <a:ext cx="0" cy="244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189"/>
          <p:cNvSpPr>
            <a:spLocks noChangeArrowheads="1"/>
          </p:cNvSpPr>
          <p:nvPr/>
        </p:nvSpPr>
        <p:spPr bwMode="auto">
          <a:xfrm>
            <a:off x="1259632" y="4621198"/>
            <a:ext cx="455723" cy="4572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直接连接符 51"/>
          <p:cNvCxnSpPr>
            <a:stCxn id="51" idx="2"/>
            <a:endCxn id="51" idx="6"/>
          </p:cNvCxnSpPr>
          <p:nvPr/>
        </p:nvCxnSpPr>
        <p:spPr>
          <a:xfrm>
            <a:off x="1259632" y="4849798"/>
            <a:ext cx="4557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 flipH="1">
            <a:off x="755576" y="5917342"/>
            <a:ext cx="2880000" cy="8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>
            <a:spLocks noChangeAspect="1"/>
          </p:cNvSpPr>
          <p:nvPr/>
        </p:nvSpPr>
        <p:spPr>
          <a:xfrm>
            <a:off x="3563888" y="5845334"/>
            <a:ext cx="144000" cy="144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 Box 196"/>
          <p:cNvSpPr txBox="1">
            <a:spLocks noChangeArrowheads="1"/>
          </p:cNvSpPr>
          <p:nvPr/>
        </p:nvSpPr>
        <p:spPr bwMode="auto">
          <a:xfrm>
            <a:off x="3143678" y="3271044"/>
            <a:ext cx="70824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300000"/>
              </a:lnSpc>
            </a:pP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>
              <a:lnSpc>
                <a:spcPct val="300000"/>
              </a:lnSpc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1787363" y="4405174"/>
            <a:ext cx="0" cy="7879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>
            <a:off x="6179504" y="3435913"/>
            <a:ext cx="2424624" cy="87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96"/>
          <p:cNvSpPr txBox="1">
            <a:spLocks noChangeArrowheads="1"/>
          </p:cNvSpPr>
          <p:nvPr/>
        </p:nvSpPr>
        <p:spPr bwMode="auto">
          <a:xfrm>
            <a:off x="5581181" y="4001835"/>
            <a:ext cx="691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196"/>
          <p:cNvSpPr txBox="1">
            <a:spLocks noChangeArrowheads="1"/>
          </p:cNvSpPr>
          <p:nvPr/>
        </p:nvSpPr>
        <p:spPr bwMode="auto">
          <a:xfrm>
            <a:off x="8656596" y="4596811"/>
            <a:ext cx="451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9" name="直接连接符 58"/>
          <p:cNvCxnSpPr/>
          <p:nvPr/>
        </p:nvCxnSpPr>
        <p:spPr>
          <a:xfrm flipV="1">
            <a:off x="6143504" y="3448751"/>
            <a:ext cx="36000" cy="244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189"/>
          <p:cNvSpPr>
            <a:spLocks noChangeArrowheads="1"/>
          </p:cNvSpPr>
          <p:nvPr/>
        </p:nvSpPr>
        <p:spPr bwMode="auto">
          <a:xfrm>
            <a:off x="5916477" y="5100867"/>
            <a:ext cx="455723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 Box 196"/>
          <p:cNvSpPr txBox="1">
            <a:spLocks noChangeArrowheads="1"/>
          </p:cNvSpPr>
          <p:nvPr/>
        </p:nvSpPr>
        <p:spPr bwMode="auto">
          <a:xfrm>
            <a:off x="5437165" y="4524803"/>
            <a:ext cx="708242" cy="1418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>
              <a:lnSpc>
                <a:spcPct val="150000"/>
              </a:lnSpc>
            </a:pPr>
            <a:r>
              <a:rPr lang="en-US" altLang="zh-CN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0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endParaRPr lang="en-US" altLang="zh-C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直接连接符 61"/>
          <p:cNvCxnSpPr/>
          <p:nvPr/>
        </p:nvCxnSpPr>
        <p:spPr>
          <a:xfrm flipV="1">
            <a:off x="8582975" y="3418090"/>
            <a:ext cx="0" cy="248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8604448" y="563454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664278" y="319904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194"/>
          <p:cNvSpPr>
            <a:spLocks noChangeArrowheads="1"/>
          </p:cNvSpPr>
          <p:nvPr/>
        </p:nvSpPr>
        <p:spPr bwMode="auto">
          <a:xfrm rot="5400000">
            <a:off x="5912019" y="4193966"/>
            <a:ext cx="533400" cy="186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Rectangle 194"/>
          <p:cNvSpPr>
            <a:spLocks noChangeArrowheads="1"/>
          </p:cNvSpPr>
          <p:nvPr/>
        </p:nvSpPr>
        <p:spPr bwMode="auto">
          <a:xfrm rot="5400000">
            <a:off x="8316274" y="4714706"/>
            <a:ext cx="533400" cy="186963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 flipH="1" flipV="1">
            <a:off x="6161504" y="5890477"/>
            <a:ext cx="2407056" cy="24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 bwMode="auto">
          <a:xfrm>
            <a:off x="3767734" y="3789040"/>
            <a:ext cx="0" cy="6372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Text Box 196"/>
          <p:cNvSpPr txBox="1">
            <a:spLocks noChangeArrowheads="1"/>
          </p:cNvSpPr>
          <p:nvPr/>
        </p:nvSpPr>
        <p:spPr bwMode="auto">
          <a:xfrm>
            <a:off x="3760052" y="3820978"/>
            <a:ext cx="4519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zh-C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右箭头 6"/>
          <p:cNvSpPr/>
          <p:nvPr/>
        </p:nvSpPr>
        <p:spPr bwMode="auto">
          <a:xfrm>
            <a:off x="4355976" y="4449149"/>
            <a:ext cx="1008112" cy="49201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50168" y="2880008"/>
            <a:ext cx="3125688" cy="33120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9" name="矩形 68"/>
          <p:cNvSpPr/>
          <p:nvPr/>
        </p:nvSpPr>
        <p:spPr bwMode="auto">
          <a:xfrm>
            <a:off x="5437164" y="2880008"/>
            <a:ext cx="1943147" cy="33120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835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7" grpId="0"/>
      <p:bldP spid="60" grpId="0" animBg="1"/>
      <p:bldP spid="61" grpId="0"/>
      <p:bldP spid="63" grpId="0"/>
      <p:bldP spid="64" grpId="0"/>
      <p:bldP spid="65" grpId="0" animBg="1"/>
      <p:bldP spid="66" grpId="0" animBg="1"/>
      <p:bldP spid="7" grpId="0" animBg="1"/>
      <p:bldP spid="10" grpId="0" animBg="1"/>
      <p:bldP spid="69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戴维南定理</a:t>
            </a:r>
          </a:p>
        </p:txBody>
      </p:sp>
      <p:sp>
        <p:nvSpPr>
          <p:cNvPr id="7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5318" y="4581128"/>
            <a:ext cx="878497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11560" y="4581128"/>
            <a:ext cx="81847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支路划出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，使其左边电路成为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有源二端网络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）计算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端子间的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开路电压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=20+2x10+10=50V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 bwMode="auto">
          <a:xfrm>
            <a:off x="4211960" y="2924784"/>
            <a:ext cx="720080" cy="4322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9" y="1620000"/>
            <a:ext cx="315706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0000"/>
            <a:ext cx="318778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27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戴维南定理</a:t>
            </a:r>
          </a:p>
        </p:txBody>
      </p:sp>
      <p:sp>
        <p:nvSpPr>
          <p:cNvPr id="7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5318" y="4145177"/>
            <a:ext cx="8784976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11560" y="4145012"/>
            <a:ext cx="83287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）将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有源二端网络除源，变为无源二端网络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</a:t>
            </a:r>
            <a:endParaRPr lang="en-US" altLang="zh-CN" sz="24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出等效电阻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=15Ω</a:t>
            </a:r>
          </a:p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 bwMode="auto">
          <a:xfrm>
            <a:off x="4211960" y="2708920"/>
            <a:ext cx="720080" cy="432208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90" y="1485104"/>
            <a:ext cx="282829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4089" y="1556792"/>
            <a:ext cx="3265043" cy="251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11560" y="4145012"/>
            <a:ext cx="832873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构成戴维南等效电路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/(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)=50/(15+5)=2.5A</a:t>
            </a:r>
          </a:p>
        </p:txBody>
      </p:sp>
    </p:spTree>
    <p:extLst>
      <p:ext uri="{BB962C8B-B14F-4D97-AF65-F5344CB8AC3E}">
        <p14:creationId xmlns:p14="http://schemas.microsoft.com/office/powerpoint/2010/main" val="269992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2" grpId="0" animBg="1"/>
      <p:bldP spid="13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844824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定义：任何一个线性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源二端网络，对外电路来说，可用一个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电流源与电导并联等效。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9512" y="3316049"/>
            <a:ext cx="8784976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等效电流源的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等于该有源二端网络的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短路电流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Blip>
                <a:blip r:embed="rId3"/>
              </a:buBlip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等效电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流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电导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等于所有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零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理想电压源短路、理想电流源断路）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得到无源二端网络的等效电导</a:t>
            </a:r>
            <a:r>
              <a:rPr lang="en-US" altLang="zh-CN" sz="24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867" y="889556"/>
            <a:ext cx="3796232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诺顿定理（略）</a:t>
            </a:r>
          </a:p>
        </p:txBody>
      </p:sp>
    </p:spTree>
    <p:extLst>
      <p:ext uri="{BB962C8B-B14F-4D97-AF65-F5344CB8AC3E}">
        <p14:creationId xmlns:p14="http://schemas.microsoft.com/office/powerpoint/2010/main" val="42852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714205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等效电阻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556792"/>
            <a:ext cx="885698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Arial" charset="0"/>
              </a:rPr>
              <a:t>求等效电阻的三种方法：</a:t>
            </a:r>
            <a:endParaRPr lang="en-US" altLang="zh-CN" sz="2400" b="1" dirty="0" smtClean="0">
              <a:latin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设网络内所有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独立源置零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（即电压源</a:t>
            </a:r>
            <a:r>
              <a:rPr lang="zh-CN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用短路代替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、电流源</a:t>
            </a:r>
            <a:r>
              <a:rPr lang="zh-CN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用开路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代替），用电阻串并联、三角形</a:t>
            </a:r>
            <a:r>
              <a:rPr lang="en-US" altLang="zh-CN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星形网络变换加以简单化，计算端口的等效电阻；</a:t>
            </a:r>
            <a:endParaRPr lang="en-US" altLang="zh-CN" sz="22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设网络内所有</a:t>
            </a:r>
            <a:r>
              <a:rPr lang="zh-CN" altLang="en-US" sz="2200" b="1" dirty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独立源置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零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，在端口处加一电压</a:t>
            </a:r>
            <a:r>
              <a:rPr lang="en-US" altLang="zh-CN" sz="22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，计算端口电流 </a:t>
            </a:r>
            <a:r>
              <a:rPr lang="en-US" altLang="zh-CN" sz="22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，则等效电阻 </a:t>
            </a:r>
            <a:r>
              <a:rPr lang="en-US" altLang="zh-CN" sz="22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</a:t>
            </a:r>
            <a:r>
              <a:rPr lang="en-US" altLang="zh-CN" sz="2200" baseline="-25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en-US" altLang="zh-CN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=U/I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；</a:t>
            </a:r>
            <a:endParaRPr lang="en-US" altLang="zh-CN" sz="2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求有源二端网络的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开路电压 </a:t>
            </a:r>
            <a:r>
              <a:rPr lang="en-US" altLang="zh-CN" sz="2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en-US" altLang="zh-CN" sz="22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OC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和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短路电流 </a:t>
            </a:r>
            <a:r>
              <a:rPr lang="en-US" altLang="zh-CN" sz="2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altLang="zh-CN" sz="22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，</a:t>
            </a:r>
            <a:r>
              <a:rPr lang="zh-CN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则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等效电阻为</a:t>
            </a:r>
            <a:endParaRPr lang="en-US" altLang="zh-CN" sz="2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200" i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200" i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R</a:t>
            </a:r>
            <a:r>
              <a:rPr lang="en-US" altLang="zh-CN" sz="2200" baseline="-250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en-US" altLang="zh-CN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=</a:t>
            </a:r>
            <a:r>
              <a:rPr lang="en-US" altLang="zh-CN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 </a:t>
            </a:r>
            <a:r>
              <a:rPr lang="en-US" altLang="zh-CN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/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CN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。</a:t>
            </a:r>
            <a:endParaRPr lang="en-US" altLang="zh-CN" sz="2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55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714205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等效电阻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4693284"/>
            <a:ext cx="8856984" cy="53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解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：（</a:t>
            </a:r>
            <a:r>
              <a:rPr lang="en-US" altLang="zh-CN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）</a:t>
            </a:r>
            <a:r>
              <a:rPr lang="zh-CN" altLang="en-US" sz="2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划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去支路，求开路电压</a:t>
            </a:r>
            <a:endParaRPr lang="en-US" altLang="zh-CN" sz="2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888" y="1484784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2-7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用戴维南定理求下图所示电路中的电流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" y="2244679"/>
            <a:ext cx="319135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6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2627784" y="2244679"/>
            <a:ext cx="574792" cy="18000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627784" y="2060848"/>
            <a:ext cx="1152128" cy="223398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zh-CN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宋体" pitchFamily="2" charset="-122"/>
              </a:rPr>
              <a:t>方法</a:t>
            </a: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712807"/>
              </p:ext>
            </p:extLst>
          </p:nvPr>
        </p:nvGraphicFramePr>
        <p:xfrm>
          <a:off x="4283968" y="4724499"/>
          <a:ext cx="2520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91" name="Equation" r:id="rId4" imgW="1511280" imgH="431640" progId="Equation.DSMT4">
                  <p:embed/>
                </p:oleObj>
              </mc:Choice>
              <mc:Fallback>
                <p:oleObj name="Equation" r:id="rId4" imgW="1511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3968" y="4724499"/>
                        <a:ext cx="25209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904487"/>
              </p:ext>
            </p:extLst>
          </p:nvPr>
        </p:nvGraphicFramePr>
        <p:xfrm>
          <a:off x="6516216" y="5509049"/>
          <a:ext cx="2011762" cy="68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92" name="Equation" r:id="rId6" imgW="1269720" imgH="431640" progId="Equation.DSMT4">
                  <p:embed/>
                </p:oleObj>
              </mc:Choice>
              <mc:Fallback>
                <p:oleObj name="Equation" r:id="rId6" imgW="1269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6216" y="5509049"/>
                        <a:ext cx="2011762" cy="68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674" y="2206797"/>
            <a:ext cx="2661518" cy="172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504" y="2140404"/>
            <a:ext cx="1690910" cy="1800000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 bwMode="auto">
          <a:xfrm>
            <a:off x="2699792" y="2792281"/>
            <a:ext cx="63449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右箭头 22"/>
          <p:cNvSpPr/>
          <p:nvPr/>
        </p:nvSpPr>
        <p:spPr bwMode="auto">
          <a:xfrm>
            <a:off x="6529796" y="2782669"/>
            <a:ext cx="634492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256175"/>
              </p:ext>
            </p:extLst>
          </p:nvPr>
        </p:nvGraphicFramePr>
        <p:xfrm>
          <a:off x="5148064" y="6121041"/>
          <a:ext cx="1384670" cy="69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93" name="Equation" r:id="rId10" imgW="787320" imgH="393480" progId="Equation.DSMT4">
                  <p:embed/>
                </p:oleObj>
              </mc:Choice>
              <mc:Fallback>
                <p:oleObj name="Equation" r:id="rId10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48064" y="6121041"/>
                        <a:ext cx="1384670" cy="6923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05558" y="4116231"/>
            <a:ext cx="2738250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方法一</a:t>
            </a:r>
            <a:r>
              <a:rPr lang="zh-CN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戴维南定理法</a:t>
            </a:r>
            <a:endParaRPr lang="en-US" altLang="zh-CN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40774" y="5493132"/>
            <a:ext cx="616347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）除去电源，变无源二端网络，求等效电阻</a:t>
            </a: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2414" y="6141204"/>
            <a:ext cx="4557658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（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）构建戴维南等效电路，求电流</a:t>
            </a:r>
            <a:endParaRPr lang="en-US" altLang="zh-CN" sz="2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4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4" grpId="0" animBg="1"/>
      <p:bldP spid="23" grpId="0" animBg="1"/>
      <p:bldP spid="4" grpId="0"/>
      <p:bldP spid="8" grpId="0"/>
      <p:bldP spid="16" grpId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867" y="889556"/>
            <a:ext cx="2714205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等效电阻</a:t>
            </a:r>
          </a:p>
        </p:txBody>
      </p:sp>
      <p:sp>
        <p:nvSpPr>
          <p:cNvPr id="6" name="矩形 5"/>
          <p:cNvSpPr/>
          <p:nvPr/>
        </p:nvSpPr>
        <p:spPr>
          <a:xfrm>
            <a:off x="115888" y="1484784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2-7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用戴维南定理求下图所示电路中的电流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4268996"/>
            <a:ext cx="302198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方法二电源等效变换法</a:t>
            </a:r>
            <a:endParaRPr lang="en-US" altLang="zh-CN" sz="2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" y="2349080"/>
            <a:ext cx="3191351" cy="18000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92" y="2349080"/>
            <a:ext cx="3164516" cy="1800000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椭圆 23"/>
          <p:cNvSpPr/>
          <p:nvPr/>
        </p:nvSpPr>
        <p:spPr bwMode="auto">
          <a:xfrm>
            <a:off x="22355" y="2348880"/>
            <a:ext cx="984741" cy="16559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30" y="2386800"/>
            <a:ext cx="1134126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348880"/>
            <a:ext cx="2596875" cy="1800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椭圆 26"/>
          <p:cNvSpPr/>
          <p:nvPr/>
        </p:nvSpPr>
        <p:spPr bwMode="auto">
          <a:xfrm>
            <a:off x="6588224" y="2348880"/>
            <a:ext cx="648072" cy="1655984"/>
          </a:xfrm>
          <a:prstGeom prst="ellipse">
            <a:avLst/>
          </a:prstGeom>
          <a:noFill/>
          <a:ln w="28575" cap="flat" cmpd="sng" algn="ctr">
            <a:solidFill>
              <a:srgbClr val="0000CC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" name="椭圆 27"/>
          <p:cNvSpPr/>
          <p:nvPr/>
        </p:nvSpPr>
        <p:spPr bwMode="auto">
          <a:xfrm>
            <a:off x="3347864" y="2358000"/>
            <a:ext cx="1188132" cy="16559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7504" y="4909308"/>
            <a:ext cx="8856984" cy="535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解</a:t>
            </a:r>
            <a:r>
              <a:rPr lang="zh-CN" altLang="en-US" sz="22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Wingdings" panose="05000000000000000000" pitchFamily="2" charset="2"/>
              </a:rPr>
              <a:t>：</a:t>
            </a:r>
            <a:endParaRPr lang="en-US" altLang="zh-CN" sz="2200" dirty="0" smtClean="0"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04739"/>
              </p:ext>
            </p:extLst>
          </p:nvPr>
        </p:nvGraphicFramePr>
        <p:xfrm>
          <a:off x="827584" y="4829243"/>
          <a:ext cx="2520280" cy="90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02" name="Equation" r:id="rId8" imgW="1168200" imgH="419040" progId="Equation.DSMT4">
                  <p:embed/>
                </p:oleObj>
              </mc:Choice>
              <mc:Fallback>
                <p:oleObj name="Equation" r:id="rId8" imgW="1168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7584" y="4829243"/>
                        <a:ext cx="2520280" cy="90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115889" y="5661248"/>
            <a:ext cx="8997202" cy="12003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电源变换和戴维南都是将多个回路的电路设法转换为一个回路，对于复杂电路戴维南方法交简单！</a:t>
            </a:r>
            <a:endParaRPr lang="zh-CN" altLang="en-US" sz="24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3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4.44444E-6 L 0.36493 0.0053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/>
      <p:bldP spid="30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4156907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.6.4</a:t>
            </a:r>
            <a:r>
              <a:rPr kumimoji="0" lang="en-US" altLang="zh-CN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zh-CN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最大功率输出条件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7753" y="3666674"/>
            <a:ext cx="4990471" cy="3146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51520" y="1628800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负载电阻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接到有源二端网络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两端，网络向负载提供功率，负载从网络接收功率。负载电阻不同，其通过的电流不同，吸收的功率也不一样。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  <p:sp>
        <p:nvSpPr>
          <p:cNvPr id="4" name="矩形 3"/>
          <p:cNvSpPr/>
          <p:nvPr/>
        </p:nvSpPr>
        <p:spPr bwMode="auto">
          <a:xfrm>
            <a:off x="1691680" y="3691665"/>
            <a:ext cx="3168352" cy="2952328"/>
          </a:xfrm>
          <a:prstGeom prst="rect">
            <a:avLst/>
          </a:prstGeom>
          <a:noFill/>
          <a:ln w="28575" cap="flat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59832" y="2708920"/>
            <a:ext cx="4102405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什么情况下</a:t>
            </a: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上功率最大呢？</a:t>
            </a:r>
            <a:endParaRPr lang="zh-CN" altLang="en-US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4156907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.6.4</a:t>
            </a:r>
            <a:r>
              <a:rPr kumimoji="0" lang="en-US" altLang="zh-CN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zh-CN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最大功率输出条件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628800"/>
            <a:ext cx="8784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负载电阻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等于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网络等效电阻（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时，负载获得功率最大，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此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情况称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负载与网络“匹配”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，此时负载电流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和最大功率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分别为：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781345"/>
              </p:ext>
            </p:extLst>
          </p:nvPr>
        </p:nvGraphicFramePr>
        <p:xfrm>
          <a:off x="1547440" y="3140968"/>
          <a:ext cx="237648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3" name="Equation" r:id="rId3" imgW="1091880" imgH="431640" progId="Equation.DSMT4">
                  <p:embed/>
                </p:oleObj>
              </mc:Choice>
              <mc:Fallback>
                <p:oleObj name="Equation" r:id="rId3" imgW="1091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440" y="3140968"/>
                        <a:ext cx="2376488" cy="939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188574"/>
              </p:ext>
            </p:extLst>
          </p:nvPr>
        </p:nvGraphicFramePr>
        <p:xfrm>
          <a:off x="4301969" y="3140968"/>
          <a:ext cx="257428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4" name="Equation" r:id="rId5" imgW="1396800" imgH="507960" progId="Equation.DSMT4">
                  <p:embed/>
                </p:oleObj>
              </mc:Choice>
              <mc:Fallback>
                <p:oleObj name="Equation" r:id="rId5" imgW="13968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1969" y="3140968"/>
                        <a:ext cx="2574287" cy="93610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871258"/>
              </p:ext>
            </p:extLst>
          </p:nvPr>
        </p:nvGraphicFramePr>
        <p:xfrm>
          <a:off x="3131840" y="5373216"/>
          <a:ext cx="2384028" cy="91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55" name="Equation" r:id="rId7" imgW="1231560" imgH="431640" progId="Equation.DSMT4">
                  <p:embed/>
                </p:oleObj>
              </mc:Choice>
              <mc:Fallback>
                <p:oleObj name="Equation" r:id="rId7" imgW="1231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1840" y="5373216"/>
                        <a:ext cx="2384028" cy="91306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496961" y="3429000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(2-18)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79512" y="4221088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式中，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分别是戴维南等效电压源的电压和内电阻，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为负载电阻。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512" y="5451027"/>
            <a:ext cx="4104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匹配网络的效率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6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4156907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.6.4</a:t>
            </a:r>
            <a:r>
              <a:rPr kumimoji="0" lang="en-US" altLang="zh-CN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zh-CN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最大功率输出条件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56" y="1556792"/>
            <a:ext cx="3425624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 bwMode="auto">
          <a:xfrm>
            <a:off x="2555776" y="1628800"/>
            <a:ext cx="792088" cy="20159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762251"/>
              </p:ext>
            </p:extLst>
          </p:nvPr>
        </p:nvGraphicFramePr>
        <p:xfrm>
          <a:off x="3960000" y="1700213"/>
          <a:ext cx="3369429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34" name="Equation" r:id="rId4" imgW="1536480" imgH="393480" progId="Equation.DSMT4">
                  <p:embed/>
                </p:oleObj>
              </mc:Choice>
              <mc:Fallback>
                <p:oleObj name="Equation" r:id="rId4" imgW="1536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0000" y="1700213"/>
                        <a:ext cx="3369429" cy="864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89558"/>
              </p:ext>
            </p:extLst>
          </p:nvPr>
        </p:nvGraphicFramePr>
        <p:xfrm>
          <a:off x="3960000" y="2684916"/>
          <a:ext cx="2090322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35" name="Equation" r:id="rId6" imgW="952200" imgH="393480" progId="Equation.DSMT4">
                  <p:embed/>
                </p:oleObj>
              </mc:Choice>
              <mc:Fallback>
                <p:oleObj name="Equation" r:id="rId6" imgW="952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0000" y="2684916"/>
                        <a:ext cx="2090322" cy="8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 bwMode="auto">
          <a:xfrm>
            <a:off x="66256" y="1781200"/>
            <a:ext cx="977352" cy="20159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1043608" y="1954800"/>
            <a:ext cx="0" cy="1548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581368"/>
            <a:ext cx="2095414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488159"/>
              </p:ext>
            </p:extLst>
          </p:nvPr>
        </p:nvGraphicFramePr>
        <p:xfrm>
          <a:off x="3960000" y="4545224"/>
          <a:ext cx="2858108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36" name="Equation" r:id="rId9" imgW="1371600" imgH="431640" progId="Equation.DSMT4">
                  <p:embed/>
                </p:oleObj>
              </mc:Choice>
              <mc:Fallback>
                <p:oleObj name="Equation" r:id="rId9" imgW="1371600" imgH="431640" progId="Equation.DSMT4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0" y="4545224"/>
                        <a:ext cx="2858108" cy="90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705998"/>
              </p:ext>
            </p:extLst>
          </p:nvPr>
        </p:nvGraphicFramePr>
        <p:xfrm>
          <a:off x="3960000" y="5661360"/>
          <a:ext cx="4079837" cy="10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37" name="Equation" r:id="rId11" imgW="2057400" imgH="507960" progId="Equation.DSMT4">
                  <p:embed/>
                </p:oleObj>
              </mc:Choice>
              <mc:Fallback>
                <p:oleObj name="Equation" r:id="rId11" imgW="2057400" imgH="50796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000" y="5661360"/>
                        <a:ext cx="4079837" cy="10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556792"/>
            <a:ext cx="3425624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上下箭头 18"/>
          <p:cNvSpPr/>
          <p:nvPr/>
        </p:nvSpPr>
        <p:spPr bwMode="auto">
          <a:xfrm>
            <a:off x="1475656" y="3645024"/>
            <a:ext cx="464461" cy="864336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74262"/>
              </p:ext>
            </p:extLst>
          </p:nvPr>
        </p:nvGraphicFramePr>
        <p:xfrm>
          <a:off x="3923928" y="3747893"/>
          <a:ext cx="2160240" cy="6172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638" name="Equation" r:id="rId13" imgW="799920" imgH="228600" progId="Equation.DSMT4">
                  <p:embed/>
                </p:oleObj>
              </mc:Choice>
              <mc:Fallback>
                <p:oleObj name="Equation" r:id="rId13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23928" y="3747893"/>
                        <a:ext cx="2160240" cy="61721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990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9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11" name="矩形 10"/>
          <p:cNvSpPr/>
          <p:nvPr/>
        </p:nvSpPr>
        <p:spPr>
          <a:xfrm>
            <a:off x="7070767" y="910461"/>
            <a:ext cx="2037737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 smtClean="0">
                <a:solidFill>
                  <a:srgbClr val="FFC000"/>
                </a:solidFill>
                <a:latin typeface="+mn-ea"/>
              </a:rPr>
              <a:t>思考题？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7896" y="1844824"/>
            <a:ext cx="8632576" cy="138499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zh-CN" altLang="en-US" sz="2800" kern="100" dirty="0" smtClean="0">
                <a:latin typeface="Times New Roman"/>
              </a:rPr>
              <a:t>下图</a:t>
            </a:r>
            <a:r>
              <a:rPr lang="zh-CN" altLang="en-US" sz="2800" kern="100" dirty="0">
                <a:latin typeface="Times New Roman"/>
              </a:rPr>
              <a:t>所示电路中的</a:t>
            </a:r>
            <a:r>
              <a:rPr lang="zh-CN" altLang="en-US" sz="2800" kern="100" dirty="0" smtClean="0">
                <a:latin typeface="Times New Roman"/>
              </a:rPr>
              <a:t>电流 </a:t>
            </a:r>
            <a:r>
              <a:rPr lang="en-US" altLang="zh-CN" sz="2800" i="1" kern="100" dirty="0" smtClean="0">
                <a:latin typeface="Times New Roman"/>
              </a:rPr>
              <a:t>I </a:t>
            </a:r>
            <a:r>
              <a:rPr lang="zh-CN" altLang="en-US" sz="2800" kern="100" dirty="0" smtClean="0">
                <a:latin typeface="Times New Roman"/>
              </a:rPr>
              <a:t>为</a:t>
            </a:r>
            <a:r>
              <a:rPr lang="zh-CN" altLang="en-US" sz="2800" kern="100" dirty="0">
                <a:latin typeface="Times New Roman"/>
              </a:rPr>
              <a:t>（    ）</a:t>
            </a:r>
            <a:r>
              <a:rPr lang="zh-CN" altLang="en-US" sz="2800" kern="100" dirty="0" smtClean="0">
                <a:latin typeface="Times New Roman"/>
              </a:rPr>
              <a:t>。</a:t>
            </a:r>
            <a:endParaRPr lang="en-US" altLang="zh-CN" sz="2800" kern="100" dirty="0" smtClean="0">
              <a:latin typeface="Times New Roman"/>
            </a:endParaRPr>
          </a:p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en-US" altLang="zh-CN" sz="2800" kern="100" dirty="0" smtClean="0">
                <a:latin typeface="Times New Roman"/>
              </a:rPr>
              <a:t> A.1A      </a:t>
            </a:r>
            <a:r>
              <a:rPr lang="en-US" altLang="zh-CN" sz="2800" kern="100" dirty="0">
                <a:latin typeface="Times New Roman"/>
              </a:rPr>
              <a:t>B.2A      C.﹣1A     D.3A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3562060" cy="198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78277"/>
              </p:ext>
            </p:extLst>
          </p:nvPr>
        </p:nvGraphicFramePr>
        <p:xfrm>
          <a:off x="3824107" y="3717479"/>
          <a:ext cx="5284397" cy="1223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44" name="Equation" r:id="rId5" imgW="2628720" imgH="609480" progId="Equation.DSMT4">
                  <p:embed/>
                </p:oleObj>
              </mc:Choice>
              <mc:Fallback>
                <p:oleObj name="Equation" r:id="rId5" imgW="26287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24107" y="3717479"/>
                        <a:ext cx="5284397" cy="122368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3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4156907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.6.4</a:t>
            </a:r>
            <a:r>
              <a:rPr kumimoji="0" lang="en-US" altLang="zh-CN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zh-CN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最大功率输出条件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1912" y="1556792"/>
            <a:ext cx="8488560" cy="1200329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计算题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如图所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示电路中可变电阻</a:t>
            </a:r>
            <a:r>
              <a:rPr lang="en-US" altLang="zh-CN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获得最大功率的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条件是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？最大功率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为多少？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284984"/>
            <a:ext cx="3214615" cy="2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矩形 7"/>
          <p:cNvSpPr/>
          <p:nvPr/>
        </p:nvSpPr>
        <p:spPr>
          <a:xfrm>
            <a:off x="4603030" y="2782853"/>
            <a:ext cx="427464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提示：</a:t>
            </a:r>
            <a:endParaRPr lang="en-US" altLang="zh-CN" sz="24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利用戴维南定理求解。首先求出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两点的电位，从而求出开路电压</a:t>
            </a:r>
            <a:r>
              <a:rPr lang="en-US" altLang="zh-CN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，然后求出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，从而得出</a:t>
            </a:r>
            <a:r>
              <a:rPr lang="en-US" altLang="zh-CN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和最大功率</a:t>
            </a:r>
            <a:r>
              <a:rPr lang="en-US" altLang="zh-CN" sz="24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869465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4156907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.6.4</a:t>
            </a:r>
            <a:r>
              <a:rPr kumimoji="0" lang="en-US" altLang="zh-CN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zh-CN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最大功率输出条件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988840"/>
            <a:ext cx="8784976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60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36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在</a:t>
            </a:r>
            <a:r>
              <a:rPr lang="zh-CN" altLang="en-US" sz="2400" b="1" dirty="0" smtClean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电力网络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中（强电），传输功率大，要求效率高，否则在传输过程中损耗的能量大，所以</a:t>
            </a:r>
            <a:r>
              <a:rPr lang="zh-CN" altLang="en-US" sz="2400" b="1" dirty="0" smtClean="0">
                <a:solidFill>
                  <a:srgbClr val="CC0066"/>
                </a:solidFill>
                <a:latin typeface="+mn-ea"/>
                <a:cs typeface="Times New Roman" panose="02020603050405020304" pitchFamily="18" charset="0"/>
              </a:rPr>
              <a:t>不工作在匹配状态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latin typeface="+mn-ea"/>
              <a:cs typeface="Times New Roman" panose="02020603050405020304" pitchFamily="18" charset="0"/>
            </a:endParaRPr>
          </a:p>
          <a:p>
            <a:pPr marL="3960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在</a:t>
            </a:r>
            <a:r>
              <a:rPr lang="zh-CN" altLang="en-US" sz="2400" b="1" dirty="0" smtClean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电信网络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中（弱电），传输功率小，信号一般很弱，常常要求信号源获得最大功率，比如收音机、电视机等给扬声器提供最大功率，因此</a:t>
            </a:r>
            <a:r>
              <a:rPr lang="zh-CN" altLang="en-US" sz="2400" b="1" dirty="0">
                <a:latin typeface="+mn-ea"/>
                <a:cs typeface="Times New Roman" panose="02020603050405020304" pitchFamily="18" charset="0"/>
              </a:rPr>
              <a:t>常</a:t>
            </a:r>
            <a:r>
              <a:rPr lang="zh-CN" altLang="en-US" sz="2400" b="1" dirty="0">
                <a:solidFill>
                  <a:srgbClr val="CC0066"/>
                </a:solidFill>
                <a:latin typeface="+mn-ea"/>
                <a:cs typeface="Times New Roman" panose="02020603050405020304" pitchFamily="18" charset="0"/>
              </a:rPr>
              <a:t>工作在匹配</a:t>
            </a:r>
            <a:r>
              <a:rPr lang="zh-CN" altLang="en-US" sz="2400" b="1" dirty="0" smtClean="0">
                <a:solidFill>
                  <a:srgbClr val="CC0066"/>
                </a:solidFill>
                <a:latin typeface="+mn-ea"/>
                <a:cs typeface="Times New Roman" panose="02020603050405020304" pitchFamily="18" charset="0"/>
              </a:rPr>
              <a:t>状态</a:t>
            </a:r>
            <a:r>
              <a:rPr lang="zh-CN" altLang="en-US" sz="2400" b="1" dirty="0" smtClean="0"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2.6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戴维南定理</a:t>
            </a:r>
            <a:r>
              <a:rPr lang="zh-CN" altLang="en-US" sz="4200" b="1" dirty="0" smtClean="0">
                <a:solidFill>
                  <a:schemeClr val="bg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和诺顿定理</a:t>
            </a:r>
            <a:endParaRPr lang="zh-CN" altLang="en-US" sz="4200" b="1" dirty="0">
              <a:solidFill>
                <a:schemeClr val="bg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91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64904"/>
            <a:ext cx="8446483" cy="1064330"/>
          </a:xfrm>
          <a:prstGeom prst="rect">
            <a:avLst/>
          </a:prstGeom>
          <a:gradFill rotWithShape="1">
            <a:gsLst>
              <a:gs pos="0">
                <a:srgbClr val="FEB80A">
                  <a:tint val="62000"/>
                  <a:satMod val="180000"/>
                </a:srgbClr>
              </a:gs>
              <a:gs pos="65000">
                <a:srgbClr val="FEB80A">
                  <a:tint val="32000"/>
                  <a:satMod val="250000"/>
                </a:srgbClr>
              </a:gs>
              <a:gs pos="100000">
                <a:srgbClr val="FEB80A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FEB80A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See You Next Week (9-2)</a:t>
            </a:r>
            <a:endParaRPr lang="zh-CN" altLang="en-US" sz="4800" b="1" dirty="0">
              <a:solidFill>
                <a:srgbClr val="0000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062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1697257"/>
            <a:ext cx="864096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对于支路较多的电路，利用支路电流法所列的方程较多，不便于求解。为了减少设定的未知数，特别是独立源个数较少的线性电路，常采用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叠加原理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叠加原理是反映</a:t>
            </a: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线性电路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特性的重要定理。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1268760"/>
            <a:ext cx="8640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定义：</a:t>
            </a:r>
            <a:endParaRPr lang="en-US" altLang="zh-CN" sz="2800" b="1" dirty="0" smtClean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在线性电路中，当有两个或两个以上的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独立源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作用时，任一支路的电流或电压都是电路中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各个独立源单独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作用时在该支路中产生的电流或电压分量的代数和，该结论称为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叠加原理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024443"/>
              </p:ext>
            </p:extLst>
          </p:nvPr>
        </p:nvGraphicFramePr>
        <p:xfrm>
          <a:off x="1763688" y="4109809"/>
          <a:ext cx="5472609" cy="1263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5" name="Equation" r:id="rId3" imgW="1650960" imgH="457200" progId="Equation.DSMT4">
                  <p:embed/>
                </p:oleObj>
              </mc:Choice>
              <mc:Fallback>
                <p:oleObj name="Equation" r:id="rId3" imgW="1650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688" y="4109809"/>
                        <a:ext cx="5472609" cy="126340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99592" y="4149080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205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28" y="872340"/>
            <a:ext cx="3780000" cy="26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995872"/>
              </p:ext>
            </p:extLst>
          </p:nvPr>
        </p:nvGraphicFramePr>
        <p:xfrm>
          <a:off x="611560" y="4320000"/>
          <a:ext cx="6648696" cy="23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98" name="Equation" r:id="rId4" imgW="2565360" imgH="888840" progId="Equation.DSMT4">
                  <p:embed/>
                </p:oleObj>
              </mc:Choice>
              <mc:Fallback>
                <p:oleObj name="Equation" r:id="rId4" imgW="256536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1560" y="4320000"/>
                        <a:ext cx="6648696" cy="2304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66953" y="3574757"/>
            <a:ext cx="7417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利用</a:t>
            </a:r>
            <a:r>
              <a:rPr lang="zh-CN" alt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节点电压法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点的电位</a:t>
            </a:r>
            <a:r>
              <a:rPr lang="en-US" altLang="zh-CN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和支路电流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如下：</a:t>
            </a:r>
            <a:endParaRPr lang="en-US" altLang="zh-CN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剪去对角的矩形 7"/>
          <p:cNvSpPr/>
          <p:nvPr/>
        </p:nvSpPr>
        <p:spPr bwMode="auto">
          <a:xfrm>
            <a:off x="5148064" y="1484784"/>
            <a:ext cx="2304256" cy="1296144"/>
          </a:xfrm>
          <a:prstGeom prst="snip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800" b="1" dirty="0">
                <a:latin typeface="+mn-ea"/>
              </a:rPr>
              <a:t>电流源开路 </a:t>
            </a:r>
            <a:endParaRPr lang="en-US" altLang="zh-CN" sz="2800" b="1" dirty="0">
              <a:latin typeface="+mn-ea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800" b="1" dirty="0">
                <a:latin typeface="+mn-ea"/>
              </a:rPr>
              <a:t>电压源短路</a:t>
            </a:r>
          </a:p>
        </p:txBody>
      </p:sp>
      <p:cxnSp>
        <p:nvCxnSpPr>
          <p:cNvPr id="15" name="直接连接符 14"/>
          <p:cNvCxnSpPr/>
          <p:nvPr/>
        </p:nvCxnSpPr>
        <p:spPr bwMode="auto">
          <a:xfrm>
            <a:off x="1907704" y="3645024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连接符 16"/>
          <p:cNvCxnSpPr/>
          <p:nvPr/>
        </p:nvCxnSpPr>
        <p:spPr bwMode="auto">
          <a:xfrm>
            <a:off x="2051720" y="3429000"/>
            <a:ext cx="0" cy="21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0194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16" y="3861049"/>
            <a:ext cx="3816000" cy="265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142761" y="2996952"/>
            <a:ext cx="4916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点的电位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和支路电流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如下：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0000" y="1440000"/>
            <a:ext cx="2653290" cy="126000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单独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作用时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短路，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开路</a:t>
            </a:r>
            <a:endParaRPr lang="zh-CN" altLang="en-US" sz="24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557405"/>
              </p:ext>
            </p:extLst>
          </p:nvPr>
        </p:nvGraphicFramePr>
        <p:xfrm>
          <a:off x="5040000" y="4032000"/>
          <a:ext cx="2566988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5" name="Equation" r:id="rId4" imgW="990360" imgH="888840" progId="Equation.DSMT4">
                  <p:embed/>
                </p:oleObj>
              </mc:Choice>
              <mc:Fallback>
                <p:oleObj name="Equation" r:id="rId4" imgW="990360" imgH="88884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000" y="4032000"/>
                        <a:ext cx="2566988" cy="23034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0" y="872340"/>
            <a:ext cx="3780000" cy="26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 bwMode="auto">
          <a:xfrm>
            <a:off x="1835696" y="3645024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>
            <a:off x="1979712" y="3429000"/>
            <a:ext cx="0" cy="21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40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87" y="3825345"/>
            <a:ext cx="3816000" cy="269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4160778" y="2996952"/>
            <a:ext cx="4880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点的电位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和支路电流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如下：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0000" y="1439999"/>
            <a:ext cx="2505814" cy="126000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单独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作用时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都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短路</a:t>
            </a:r>
            <a:endParaRPr lang="zh-CN" altLang="en-US" sz="24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530085"/>
              </p:ext>
            </p:extLst>
          </p:nvPr>
        </p:nvGraphicFramePr>
        <p:xfrm>
          <a:off x="5040000" y="4032000"/>
          <a:ext cx="2797175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8" name="Equation" r:id="rId4" imgW="1079280" imgH="888840" progId="Equation.DSMT4">
                  <p:embed/>
                </p:oleObj>
              </mc:Choice>
              <mc:Fallback>
                <p:oleObj name="Equation" r:id="rId4" imgW="1079280" imgH="88884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000" y="4032000"/>
                        <a:ext cx="2797175" cy="23034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0" y="872340"/>
            <a:ext cx="3780000" cy="26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 bwMode="auto">
          <a:xfrm>
            <a:off x="1835696" y="3645024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接连接符 11"/>
          <p:cNvCxnSpPr/>
          <p:nvPr/>
        </p:nvCxnSpPr>
        <p:spPr bwMode="auto">
          <a:xfrm>
            <a:off x="1979712" y="3429000"/>
            <a:ext cx="0" cy="21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536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687" y="3861049"/>
            <a:ext cx="3816000" cy="269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97833"/>
              </p:ext>
            </p:extLst>
          </p:nvPr>
        </p:nvGraphicFramePr>
        <p:xfrm>
          <a:off x="5040001" y="4032000"/>
          <a:ext cx="2634277" cy="23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11" name="Equation" r:id="rId4" imgW="1015920" imgH="888840" progId="Equation.DSMT4">
                  <p:embed/>
                </p:oleObj>
              </mc:Choice>
              <mc:Fallback>
                <p:oleObj name="Equation" r:id="rId4" imgW="101592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40001" y="4032000"/>
                        <a:ext cx="2634277" cy="2304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133944" y="2996952"/>
            <a:ext cx="4934236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点的电位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’’’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和支路电流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’’’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如下：</a:t>
            </a:r>
            <a:endParaRPr lang="en-US" altLang="zh-CN" sz="24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0000" y="1440000"/>
            <a:ext cx="2653290" cy="126000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单独作用时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短路，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开路</a:t>
            </a:r>
            <a:endParaRPr lang="zh-CN" alt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0" y="872340"/>
            <a:ext cx="3780000" cy="26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/>
          <p:cNvCxnSpPr/>
          <p:nvPr/>
        </p:nvCxnSpPr>
        <p:spPr bwMode="auto">
          <a:xfrm>
            <a:off x="1835696" y="3645024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直接连接符 10"/>
          <p:cNvCxnSpPr/>
          <p:nvPr/>
        </p:nvCxnSpPr>
        <p:spPr bwMode="auto">
          <a:xfrm>
            <a:off x="1979712" y="3429000"/>
            <a:ext cx="0" cy="21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22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400" y="908720"/>
            <a:ext cx="3673360" cy="255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57508" y="873288"/>
            <a:ext cx="3672000" cy="25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35" y="4223571"/>
            <a:ext cx="3672000" cy="258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166" y="4223570"/>
            <a:ext cx="3672000" cy="258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右箭头 4"/>
          <p:cNvSpPr/>
          <p:nvPr/>
        </p:nvSpPr>
        <p:spPr bwMode="auto">
          <a:xfrm>
            <a:off x="4211960" y="1988840"/>
            <a:ext cx="648072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下箭头 5"/>
          <p:cNvSpPr/>
          <p:nvPr/>
        </p:nvSpPr>
        <p:spPr bwMode="auto">
          <a:xfrm>
            <a:off x="1835696" y="3645024"/>
            <a:ext cx="360040" cy="504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 rot="2700000">
            <a:off x="3746490" y="3755542"/>
            <a:ext cx="136800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1907704" y="3573016"/>
            <a:ext cx="288032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直接连接符 14"/>
          <p:cNvCxnSpPr/>
          <p:nvPr/>
        </p:nvCxnSpPr>
        <p:spPr bwMode="auto">
          <a:xfrm>
            <a:off x="2051720" y="3356992"/>
            <a:ext cx="0" cy="216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940967"/>
              </p:ext>
            </p:extLst>
          </p:nvPr>
        </p:nvGraphicFramePr>
        <p:xfrm>
          <a:off x="1498630" y="2925184"/>
          <a:ext cx="6074731" cy="21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59" name="Equation" r:id="rId8" imgW="1129810" imgH="482391" progId="Equation.DSMT4">
                  <p:embed/>
                </p:oleObj>
              </mc:Choice>
              <mc:Fallback>
                <p:oleObj name="Equation" r:id="rId8" imgW="1129810" imgH="482391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30" y="2925184"/>
                        <a:ext cx="6074731" cy="216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132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9" name="矩形 8"/>
          <p:cNvSpPr/>
          <p:nvPr/>
        </p:nvSpPr>
        <p:spPr>
          <a:xfrm>
            <a:off x="179512" y="1594242"/>
            <a:ext cx="878497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基尔霍夫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定律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对电路中的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任一回路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在任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一瞬间，沿任意绕行方向的各段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电压升高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之和等于各段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电压降低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之和。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767203"/>
              </p:ext>
            </p:extLst>
          </p:nvPr>
        </p:nvGraphicFramePr>
        <p:xfrm>
          <a:off x="683568" y="3645024"/>
          <a:ext cx="2448272" cy="6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99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645024"/>
                        <a:ext cx="2448272" cy="67953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842" y="3501344"/>
            <a:ext cx="3175590" cy="3024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467544" y="5561364"/>
            <a:ext cx="41044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0"/>
              </a:spcBef>
              <a:spcAft>
                <a:spcPts val="1200"/>
              </a:spcAft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例如对于回路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abcdha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0"/>
              </a:spcBef>
              <a:spcAft>
                <a:spcPts val="1200"/>
              </a:spcAft>
            </a:pPr>
            <a:r>
              <a:rPr lang="en-US" altLang="zh-C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</a:t>
            </a:r>
            <a:r>
              <a:rPr lang="en-US" altLang="zh-CN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 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R2 </a:t>
            </a:r>
            <a:r>
              <a:rPr lang="en-US" altLang="zh-C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R3</a:t>
            </a:r>
            <a:endParaRPr lang="zh-CN" altLang="en-US" sz="2800" b="1" baseline="-25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851920" y="3717032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(2-2)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548913"/>
              </p:ext>
            </p:extLst>
          </p:nvPr>
        </p:nvGraphicFramePr>
        <p:xfrm>
          <a:off x="632222" y="4549775"/>
          <a:ext cx="27876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00" name="Equation" r:id="rId6" imgW="1041120" imgH="253800" progId="Equation.DSMT4">
                  <p:embed/>
                </p:oleObj>
              </mc:Choice>
              <mc:Fallback>
                <p:oleObj name="Equation" r:id="rId6" imgW="1041120" imgH="2538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222" y="4549775"/>
                        <a:ext cx="2787650" cy="679450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063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9512" y="1639247"/>
            <a:ext cx="8784976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只适用于线性电路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不适用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于非线性电路。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当电路中电压源不作用时（置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零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）时，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电压源</a:t>
            </a: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代替； 当电路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中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不作用时（置零）时，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电流源</a:t>
            </a: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代替。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叠加求“代数和”时，应注意各电压和电流分量的正负号，若参考方向与原量方向一致，取正号；反之，取负号。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不能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用叠加原理直接来计算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功率（非线性）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626266"/>
              </p:ext>
            </p:extLst>
          </p:nvPr>
        </p:nvGraphicFramePr>
        <p:xfrm>
          <a:off x="755576" y="5913344"/>
          <a:ext cx="7021734" cy="61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73" name="Equation" r:id="rId3" imgW="2768400" imgH="241200" progId="Equation.DSMT4">
                  <p:embed/>
                </p:oleObj>
              </mc:Choice>
              <mc:Fallback>
                <p:oleObj name="Equation" r:id="rId3" imgW="2768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5913344"/>
                        <a:ext cx="7021734" cy="612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-36512" y="908720"/>
            <a:ext cx="8560568" cy="6568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使用叠加原理时的注意事项：</a:t>
            </a:r>
          </a:p>
        </p:txBody>
      </p:sp>
    </p:spTree>
    <p:extLst>
      <p:ext uri="{BB962C8B-B14F-4D97-AF65-F5344CB8AC3E}">
        <p14:creationId xmlns:p14="http://schemas.microsoft.com/office/powerpoint/2010/main" val="38960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/>
          <p:cNvSpPr/>
          <p:nvPr/>
        </p:nvSpPr>
        <p:spPr>
          <a:xfrm>
            <a:off x="-36512" y="908720"/>
            <a:ext cx="8560568" cy="6568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利用叠加原理</a:t>
            </a:r>
            <a:r>
              <a:rPr lang="zh-CN" alt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求解电路的步骤</a:t>
            </a:r>
            <a:r>
              <a:rPr lang="zh-CN" altLang="en-US" sz="28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729083"/>
            <a:ext cx="8856984" cy="4004173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marL="514350" lvl="0" indent="-51435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将含有</a:t>
            </a:r>
            <a:r>
              <a:rPr lang="zh-CN" altLang="en-US" sz="2200" b="1" dirty="0">
                <a:latin typeface="+mn-ea"/>
                <a:cs typeface="Times New Roman" panose="02020603050405020304" pitchFamily="18" charset="0"/>
              </a:rPr>
              <a:t>多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个电源的电路</a:t>
            </a:r>
            <a:r>
              <a:rPr lang="zh-CN" altLang="en-US" sz="22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分解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成若干个仅含一个电源的分电路，并给出每个分电路的</a:t>
            </a:r>
            <a:r>
              <a:rPr lang="zh-CN" altLang="en-US" sz="22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电流或电压的参考方向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；</a:t>
            </a:r>
            <a:endParaRPr lang="en-US" altLang="zh-CN" sz="2200" b="1" dirty="0" smtClean="0">
              <a:latin typeface="+mn-ea"/>
              <a:cs typeface="Times New Roman" panose="02020603050405020304" pitchFamily="18" charset="0"/>
            </a:endParaRPr>
          </a:p>
          <a:p>
            <a:pPr marL="514350" lvl="0" indent="-51435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在</a:t>
            </a:r>
            <a:r>
              <a:rPr lang="zh-CN" altLang="en-US" sz="2200" b="1" dirty="0">
                <a:latin typeface="+mn-ea"/>
                <a:cs typeface="Times New Roman" panose="02020603050405020304" pitchFamily="18" charset="0"/>
              </a:rPr>
              <a:t>分析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电路的某一电源时，</a:t>
            </a:r>
            <a:r>
              <a:rPr lang="zh-CN" altLang="en-US" sz="22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其余理想电源置零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，即理想电压源</a:t>
            </a:r>
            <a:r>
              <a:rPr lang="zh-CN" altLang="en-US" sz="2200" b="1" dirty="0">
                <a:latin typeface="+mn-ea"/>
                <a:cs typeface="Times New Roman" panose="02020603050405020304" pitchFamily="18" charset="0"/>
              </a:rPr>
              <a:t>短路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，理想电流源开路，其它参数和连接形式不变；</a:t>
            </a:r>
            <a:endParaRPr lang="en-US" altLang="zh-CN" sz="2200" b="1" dirty="0" smtClean="0">
              <a:latin typeface="+mn-ea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对</a:t>
            </a:r>
            <a:r>
              <a:rPr lang="zh-CN" altLang="en-US" sz="2200" b="1" dirty="0" smtClean="0">
                <a:solidFill>
                  <a:srgbClr val="0000CC"/>
                </a:solidFill>
                <a:latin typeface="+mn-ea"/>
                <a:cs typeface="Times New Roman" panose="02020603050405020304" pitchFamily="18" charset="0"/>
              </a:rPr>
              <a:t>每个分电路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进行</a:t>
            </a:r>
            <a:r>
              <a:rPr lang="zh-CN" altLang="en-US" sz="22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计算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，求出各相应支路的</a:t>
            </a:r>
            <a:r>
              <a:rPr lang="zh-CN" altLang="en-US" sz="22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分电流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、</a:t>
            </a:r>
            <a:r>
              <a:rPr lang="zh-CN" altLang="en-US" sz="22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分电压</a:t>
            </a:r>
            <a:r>
              <a:rPr lang="en-US" altLang="zh-CN" sz="2200" b="1" baseline="-250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latin typeface="+mn-ea"/>
                <a:cs typeface="Times New Roman" panose="02020603050405020304" pitchFamily="18" charset="0"/>
              </a:rPr>
              <a:t>;</a:t>
            </a:r>
          </a:p>
          <a:p>
            <a:pPr marL="457200" indent="-457200" algn="just" eaLnBrk="0" hangingPunct="0">
              <a:lnSpc>
                <a:spcPct val="17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将求出的分电路中的电压、电流进行</a:t>
            </a:r>
            <a:r>
              <a:rPr lang="zh-CN" altLang="en-US" sz="2200" b="1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叠加求和</a:t>
            </a:r>
            <a:r>
              <a:rPr lang="zh-CN" altLang="en-US" sz="2200" b="1" dirty="0" smtClean="0">
                <a:latin typeface="+mn-ea"/>
                <a:cs typeface="Times New Roman" panose="02020603050405020304" pitchFamily="18" charset="0"/>
              </a:rPr>
              <a:t>，求出原电路中要求解的电流或电压的值。</a:t>
            </a:r>
            <a:endParaRPr lang="en-US" altLang="zh-CN" sz="2200" b="1" dirty="0" smtClean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对角圆角矩形 2"/>
          <p:cNvSpPr/>
          <p:nvPr/>
        </p:nvSpPr>
        <p:spPr bwMode="auto">
          <a:xfrm>
            <a:off x="971600" y="5688632"/>
            <a:ext cx="6120680" cy="1124744"/>
          </a:xfrm>
          <a:prstGeom prst="round2Diag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30000"/>
              </a:lnSpc>
              <a:spcBef>
                <a:spcPct val="0"/>
              </a:spcBef>
            </a:pPr>
            <a:r>
              <a:rPr lang="zh-CN" altLang="en-US" sz="2400" b="1" dirty="0">
                <a:latin typeface="宋体"/>
                <a:cs typeface="Times New Roman" panose="02020603050405020304" pitchFamily="18" charset="0"/>
              </a:rPr>
              <a:t>叠加是代数量相加，分量与总量的参考方向一致，取“</a:t>
            </a:r>
            <a:r>
              <a:rPr lang="en-US" altLang="zh-CN" sz="2400" b="1" dirty="0">
                <a:latin typeface="宋体"/>
                <a:cs typeface="Times New Roman" panose="02020603050405020304" pitchFamily="18" charset="0"/>
              </a:rPr>
              <a:t>+</a:t>
            </a:r>
            <a:r>
              <a:rPr lang="zh-CN" altLang="en-US" sz="2400" b="1" dirty="0">
                <a:latin typeface="宋体"/>
                <a:cs typeface="Times New Roman" panose="02020603050405020304" pitchFamily="18" charset="0"/>
              </a:rPr>
              <a:t>”号，相反，则取“</a:t>
            </a:r>
            <a:r>
              <a:rPr lang="en-US" altLang="zh-CN" sz="2400" b="1" dirty="0">
                <a:latin typeface="宋体"/>
                <a:cs typeface="Times New Roman" panose="02020603050405020304" pitchFamily="18" charset="0"/>
              </a:rPr>
              <a:t>﹣</a:t>
            </a:r>
            <a:r>
              <a:rPr lang="zh-CN" altLang="en-US" sz="2400" b="1" dirty="0">
                <a:latin typeface="宋体"/>
                <a:cs typeface="Times New Roman" panose="02020603050405020304" pitchFamily="18" charset="0"/>
              </a:rPr>
              <a:t>”号。</a:t>
            </a:r>
            <a:endParaRPr lang="en-US" altLang="zh-CN" sz="2400" b="1" dirty="0">
              <a:latin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888" y="1052736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2-8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用叠加原理求解下图中所示电路中的电流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5058"/>
            <a:ext cx="3238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268" y="1628800"/>
            <a:ext cx="2705100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020272" y="1972800"/>
            <a:ext cx="648072" cy="1400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右箭头 10"/>
          <p:cNvSpPr/>
          <p:nvPr/>
        </p:nvSpPr>
        <p:spPr bwMode="auto">
          <a:xfrm>
            <a:off x="4067944" y="2348880"/>
            <a:ext cx="720080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79512" y="3805297"/>
            <a:ext cx="820891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解：当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125V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单独作用时：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520565"/>
              </p:ext>
            </p:extLst>
          </p:nvPr>
        </p:nvGraphicFramePr>
        <p:xfrm>
          <a:off x="910580" y="4652963"/>
          <a:ext cx="438150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0" name="Equation" r:id="rId6" imgW="2209800" imgH="419100" progId="Equation.DSMT4">
                  <p:embed/>
                </p:oleObj>
              </mc:Choice>
              <mc:Fallback>
                <p:oleObj name="Equation" r:id="rId6" imgW="2209800" imgH="419100" progId="Equation.DSMT4">
                  <p:embed/>
                  <p:pic>
                    <p:nvPicPr>
                      <p:cNvPr id="0" name="对象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580" y="4652963"/>
                        <a:ext cx="438150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76" name="Picture 1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80148"/>
            <a:ext cx="52673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2.7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叠加原理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888" y="1052736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2-8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用叠加原理求解下图中所示电路中的电流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15058"/>
            <a:ext cx="32385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箭头 10"/>
          <p:cNvSpPr/>
          <p:nvPr/>
        </p:nvSpPr>
        <p:spPr bwMode="auto">
          <a:xfrm>
            <a:off x="4067944" y="2348880"/>
            <a:ext cx="720080" cy="43204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648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1628800"/>
            <a:ext cx="3238500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79512" y="3805297"/>
            <a:ext cx="8208912" cy="1287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：当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120V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单独作用时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27584" y="5805264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所以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32496"/>
              </p:ext>
            </p:extLst>
          </p:nvPr>
        </p:nvGraphicFramePr>
        <p:xfrm>
          <a:off x="1764630" y="5924545"/>
          <a:ext cx="532765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5" name="Equation" r:id="rId6" imgW="2311200" imgH="228600" progId="Equation.DSMT4">
                  <p:embed/>
                </p:oleObj>
              </mc:Choice>
              <mc:Fallback>
                <p:oleObj name="Equation" r:id="rId6" imgW="2311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630" y="5924545"/>
                        <a:ext cx="532765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405124"/>
              </p:ext>
            </p:extLst>
          </p:nvPr>
        </p:nvGraphicFramePr>
        <p:xfrm>
          <a:off x="897161" y="4689925"/>
          <a:ext cx="590708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86" name="Equation" r:id="rId8" imgW="3073400" imgH="419100" progId="Equation.DSMT4">
                  <p:embed/>
                </p:oleObj>
              </mc:Choice>
              <mc:Fallback>
                <p:oleObj name="Equation" r:id="rId8" imgW="3073400" imgH="419100" progId="Equation.DSMT4">
                  <p:embed/>
                  <p:pic>
                    <p:nvPicPr>
                      <p:cNvPr id="0" name="对象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161" y="4689925"/>
                        <a:ext cx="5907087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6138" name="Picture 25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25" y="4570065"/>
            <a:ext cx="6656387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33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1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1700808"/>
            <a:ext cx="84969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800" dirty="0" smtClean="0">
                <a:latin typeface="Arial" charset="0"/>
              </a:rPr>
              <a:t>电压源的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</a:rPr>
              <a:t>端电压</a:t>
            </a:r>
            <a:r>
              <a:rPr lang="zh-CN" altLang="en-US" sz="2800" dirty="0" smtClean="0">
                <a:latin typeface="Arial" charset="0"/>
              </a:rPr>
              <a:t>和电流源的</a:t>
            </a:r>
            <a:r>
              <a:rPr lang="zh-CN" altLang="en-US" sz="2800" dirty="0" smtClean="0">
                <a:solidFill>
                  <a:srgbClr val="FF0000"/>
                </a:solidFill>
                <a:latin typeface="Arial" charset="0"/>
              </a:rPr>
              <a:t>输出电流</a:t>
            </a:r>
            <a:r>
              <a:rPr lang="zh-CN" altLang="en-US" sz="2800" dirty="0" smtClean="0">
                <a:latin typeface="Arial" charset="0"/>
              </a:rPr>
              <a:t>与不受外电路的控制，而独立存在，称为</a:t>
            </a:r>
            <a:r>
              <a:rPr lang="zh-CN" altLang="en-US" sz="2800" b="1" dirty="0" smtClean="0">
                <a:solidFill>
                  <a:srgbClr val="000099"/>
                </a:solidFill>
                <a:latin typeface="Arial" charset="0"/>
              </a:rPr>
              <a:t>独立源</a:t>
            </a:r>
            <a:r>
              <a:rPr lang="zh-CN" altLang="en-US" sz="2800" dirty="0">
                <a:latin typeface="Arial" charset="0"/>
              </a:rPr>
              <a:t>。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3485907"/>
            <a:ext cx="849694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n"/>
            </a:pPr>
            <a:r>
              <a:rPr lang="zh-CN" altLang="en-US" sz="2800" dirty="0">
                <a:latin typeface="Arial" charset="0"/>
              </a:rPr>
              <a:t>如果电源的端电压或输出</a:t>
            </a:r>
            <a:r>
              <a:rPr lang="zh-CN" altLang="en-US" sz="2800" dirty="0" smtClean="0">
                <a:latin typeface="Arial" charset="0"/>
              </a:rPr>
              <a:t>电流受</a:t>
            </a:r>
            <a:r>
              <a:rPr lang="zh-CN" altLang="en-US" sz="2800" dirty="0">
                <a:latin typeface="Arial" charset="0"/>
              </a:rPr>
              <a:t>外电路的电流或</a:t>
            </a:r>
            <a:r>
              <a:rPr lang="zh-CN" altLang="en-US" sz="2800" dirty="0" smtClean="0">
                <a:latin typeface="Arial" charset="0"/>
              </a:rPr>
              <a:t>电压的</a:t>
            </a:r>
            <a:r>
              <a:rPr lang="zh-CN" altLang="en-US" sz="2800" dirty="0">
                <a:latin typeface="Arial" charset="0"/>
              </a:rPr>
              <a:t>控制</a:t>
            </a:r>
            <a:r>
              <a:rPr lang="zh-CN" altLang="en-US" sz="2800" dirty="0" smtClean="0">
                <a:latin typeface="Arial" charset="0"/>
              </a:rPr>
              <a:t>，此电源</a:t>
            </a:r>
            <a:r>
              <a:rPr lang="zh-CN" altLang="en-US" sz="2800" dirty="0">
                <a:latin typeface="Arial" charset="0"/>
              </a:rPr>
              <a:t>称</a:t>
            </a:r>
            <a:r>
              <a:rPr lang="zh-CN" altLang="en-US" sz="2800" dirty="0" smtClean="0">
                <a:latin typeface="Arial" charset="0"/>
              </a:rPr>
              <a:t>为</a:t>
            </a:r>
            <a:r>
              <a:rPr lang="zh-CN" altLang="en-US" sz="2800" b="1" dirty="0">
                <a:solidFill>
                  <a:srgbClr val="000099"/>
                </a:solidFill>
                <a:latin typeface="Arial" charset="0"/>
              </a:rPr>
              <a:t>受控源</a:t>
            </a:r>
            <a:r>
              <a:rPr lang="zh-CN" altLang="en-US" sz="2800" dirty="0">
                <a:latin typeface="Arial" charset="0"/>
              </a:rPr>
              <a:t>，也称为</a:t>
            </a:r>
            <a:r>
              <a:rPr lang="zh-CN" altLang="en-US" sz="2800" b="1" dirty="0">
                <a:solidFill>
                  <a:srgbClr val="000099"/>
                </a:solidFill>
                <a:latin typeface="Arial" charset="0"/>
              </a:rPr>
              <a:t>非独立</a:t>
            </a:r>
            <a:r>
              <a:rPr lang="zh-CN" altLang="en-US" sz="2800" b="1" dirty="0" smtClean="0">
                <a:solidFill>
                  <a:srgbClr val="000099"/>
                </a:solidFill>
                <a:latin typeface="Arial" charset="0"/>
              </a:rPr>
              <a:t>源</a:t>
            </a:r>
            <a:r>
              <a:rPr lang="zh-CN" altLang="en-US" sz="2800" dirty="0">
                <a:latin typeface="Arial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155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1700808"/>
            <a:ext cx="8640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</a:pP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受控源特点</a:t>
            </a:r>
            <a:r>
              <a:rPr lang="zh-CN" altLang="en-US" sz="2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400" dirty="0">
                <a:latin typeface="Arial" charset="0"/>
              </a:rPr>
              <a:t>受控</a:t>
            </a:r>
            <a:r>
              <a:rPr lang="zh-CN" altLang="en-US" sz="2400" dirty="0" smtClean="0">
                <a:latin typeface="Arial" charset="0"/>
              </a:rPr>
              <a:t>源是一</a:t>
            </a:r>
            <a:r>
              <a:rPr lang="zh-CN" altLang="en-US" sz="2400" dirty="0">
                <a:latin typeface="Arial" charset="0"/>
              </a:rPr>
              <a:t>种</a:t>
            </a:r>
            <a:r>
              <a:rPr lang="zh-CN" altLang="en-US" sz="2400" dirty="0">
                <a:solidFill>
                  <a:srgbClr val="0000CC"/>
                </a:solidFill>
                <a:latin typeface="Arial" charset="0"/>
              </a:rPr>
              <a:t>理想电路元件</a:t>
            </a:r>
            <a:r>
              <a:rPr lang="zh-CN" altLang="en-US" sz="2400" dirty="0">
                <a:latin typeface="Arial" charset="0"/>
              </a:rPr>
              <a:t>，由两个支路组成，一个支路短路（或开路</a:t>
            </a:r>
            <a:r>
              <a:rPr lang="zh-CN" altLang="en-US" sz="2400" dirty="0" smtClean="0">
                <a:latin typeface="Arial" charset="0"/>
              </a:rPr>
              <a:t>），另</a:t>
            </a:r>
            <a:r>
              <a:rPr lang="zh-CN" altLang="en-US" sz="2400" dirty="0">
                <a:latin typeface="Arial" charset="0"/>
              </a:rPr>
              <a:t>一个支路如同电压源（或</a:t>
            </a:r>
            <a:r>
              <a:rPr lang="zh-CN" altLang="en-US" sz="2400" dirty="0" smtClean="0">
                <a:latin typeface="Arial" charset="0"/>
              </a:rPr>
              <a:t>电流源）；</a:t>
            </a:r>
            <a:endParaRPr lang="en-US" altLang="zh-CN" sz="2400" dirty="0" smtClean="0">
              <a:latin typeface="Arial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400" dirty="0" smtClean="0">
                <a:latin typeface="Arial" charset="0"/>
              </a:rPr>
              <a:t>受</a:t>
            </a:r>
            <a:r>
              <a:rPr lang="zh-CN" altLang="en-US" sz="2400" dirty="0">
                <a:latin typeface="Arial" charset="0"/>
              </a:rPr>
              <a:t>控</a:t>
            </a:r>
            <a:r>
              <a:rPr lang="zh-CN" altLang="en-US" sz="2400" dirty="0" smtClean="0">
                <a:latin typeface="Arial" charset="0"/>
              </a:rPr>
              <a:t>源的电压或电流</a:t>
            </a:r>
            <a:r>
              <a:rPr lang="zh-CN" altLang="en-US" sz="2400" dirty="0">
                <a:solidFill>
                  <a:srgbClr val="0000CC"/>
                </a:solidFill>
                <a:latin typeface="Arial" charset="0"/>
              </a:rPr>
              <a:t>受支路</a:t>
            </a:r>
            <a:r>
              <a:rPr lang="zh-CN" altLang="en-US" sz="2400" dirty="0">
                <a:latin typeface="Arial" charset="0"/>
              </a:rPr>
              <a:t>的影响。当控制电压或电流消失或等于零时</a:t>
            </a:r>
            <a:r>
              <a:rPr lang="zh-CN" altLang="en-US" sz="2400" dirty="0" smtClean="0">
                <a:latin typeface="Arial" charset="0"/>
              </a:rPr>
              <a:t>，受</a:t>
            </a:r>
            <a:r>
              <a:rPr lang="zh-CN" altLang="en-US" sz="2400" dirty="0">
                <a:latin typeface="Arial" charset="0"/>
              </a:rPr>
              <a:t>控源的电压或电流也将为</a:t>
            </a:r>
            <a:r>
              <a:rPr lang="zh-CN" altLang="en-US" sz="2400" dirty="0" smtClean="0">
                <a:latin typeface="Arial" charset="0"/>
              </a:rPr>
              <a:t>零；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+mj-ea"/>
              <a:buAutoNum type="circleNumDbPlain"/>
            </a:pPr>
            <a:r>
              <a:rPr lang="en-US" altLang="zh-CN" sz="24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同样适用于含受控源的电路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2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  <p:sp>
        <p:nvSpPr>
          <p:cNvPr id="7" name="矩形 6"/>
          <p:cNvSpPr/>
          <p:nvPr/>
        </p:nvSpPr>
        <p:spPr>
          <a:xfrm>
            <a:off x="152291" y="1556792"/>
            <a:ext cx="8812197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根据控制参量的不同，受控源可分为四类：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zh-CN" altLang="en-US" sz="2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电压源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，简称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VCVS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Voltage-controlled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voltage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zh-CN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电流源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，简称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VCCS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Voltage-controlled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zh-CN" altLang="en-US" sz="2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电压源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，简称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CCVS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Current-controlled voltage source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zh-CN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电流源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，简称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CCCS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Current-controlled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  <p:sp>
        <p:nvSpPr>
          <p:cNvPr id="7" name="矩形 6"/>
          <p:cNvSpPr/>
          <p:nvPr/>
        </p:nvSpPr>
        <p:spPr>
          <a:xfrm>
            <a:off x="152291" y="1556792"/>
            <a:ext cx="8812197" cy="131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根据控制参量的不同，受控源可分为四类：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zh-CN" altLang="en-US" sz="2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电压源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VCVS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），如下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示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600000"/>
            <a:ext cx="4474094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2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  <p:sp>
        <p:nvSpPr>
          <p:cNvPr id="7" name="矩形 6"/>
          <p:cNvSpPr/>
          <p:nvPr/>
        </p:nvSpPr>
        <p:spPr>
          <a:xfrm>
            <a:off x="152291" y="1556792"/>
            <a:ext cx="8812197" cy="131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根据控制参量的不同，受控源可分为四类：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 startAt="2"/>
            </a:pP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zh-CN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电流源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VCCS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如下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示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600000"/>
            <a:ext cx="422255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  <p:sp>
        <p:nvSpPr>
          <p:cNvPr id="7" name="矩形 6"/>
          <p:cNvSpPr/>
          <p:nvPr/>
        </p:nvSpPr>
        <p:spPr>
          <a:xfrm>
            <a:off x="152291" y="1556792"/>
            <a:ext cx="8812197" cy="131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根据控制参量的不同，受控源可分为四类：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 startAt="3"/>
            </a:pP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zh-CN" altLang="en-US" sz="2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电压源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CCVS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如下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600000"/>
            <a:ext cx="4550186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9" name="矩形 8"/>
          <p:cNvSpPr/>
          <p:nvPr/>
        </p:nvSpPr>
        <p:spPr>
          <a:xfrm>
            <a:off x="179512" y="1594242"/>
            <a:ext cx="878497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基尔霍夫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定律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KVL</a:t>
            </a: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基尔霍夫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定律不仅适用于</a:t>
            </a: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闭合回路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，也可以推广到</a:t>
            </a: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开口电路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，可以假设开口处电压大小等于一个恒压源，如下图：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67544" y="3789040"/>
            <a:ext cx="424847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dabc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未闭合电路，设开口电压为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方程为：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800" b="1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424" y="3645024"/>
            <a:ext cx="32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 flipH="1">
            <a:off x="5331696" y="6454497"/>
            <a:ext cx="13103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96"/>
          <p:cNvSpPr txBox="1">
            <a:spLocks noChangeArrowheads="1"/>
          </p:cNvSpPr>
          <p:nvPr/>
        </p:nvSpPr>
        <p:spPr bwMode="auto">
          <a:xfrm>
            <a:off x="5331696" y="6085165"/>
            <a:ext cx="168857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         ﹣</a:t>
            </a:r>
          </a:p>
          <a:p>
            <a:pPr>
              <a:spcBef>
                <a:spcPts val="1200"/>
              </a:spcBef>
            </a:pPr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U</a:t>
            </a:r>
            <a:r>
              <a:rPr lang="en-US" altLang="zh-CN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3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  <p:sp>
        <p:nvSpPr>
          <p:cNvPr id="7" name="矩形 6"/>
          <p:cNvSpPr/>
          <p:nvPr/>
        </p:nvSpPr>
        <p:spPr>
          <a:xfrm>
            <a:off x="152291" y="1556792"/>
            <a:ext cx="8812197" cy="131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4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根据控制参量的不同，受控源可分为四类：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40000"/>
              </a:lnSpc>
              <a:spcBef>
                <a:spcPct val="0"/>
              </a:spcBef>
              <a:spcAft>
                <a:spcPts val="1200"/>
              </a:spcAft>
              <a:buFont typeface="+mj-ea"/>
              <a:buAutoNum type="circleNumDbPlain" startAt="4"/>
            </a:pP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控制</a:t>
            </a:r>
            <a:r>
              <a:rPr lang="zh-CN" altLang="en-US" sz="2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电流源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CCCS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）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如下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图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所示。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600000"/>
            <a:ext cx="413672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39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79" y="1593352"/>
            <a:ext cx="7492329" cy="5004000"/>
          </a:xfrm>
          <a:prstGeom prst="rect">
            <a:avLst/>
          </a:prstGeom>
          <a:noFill/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620000"/>
            <a:ext cx="882047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控源与独立源有如下共同之处：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）都具有电源的特性，即有能量输出；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）都分为理想电源和实际电源；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）实际受控电压源和实际受控电流源也可等效互换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</p:spTree>
    <p:extLst>
      <p:ext uri="{BB962C8B-B14F-4D97-AF65-F5344CB8AC3E}">
        <p14:creationId xmlns:p14="http://schemas.microsoft.com/office/powerpoint/2010/main" val="8056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1620000"/>
            <a:ext cx="8820472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zh-CN" alt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  <a:r>
              <a:rPr lang="zh-CN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控源与独立源有如下不同之处：</a:t>
            </a:r>
          </a:p>
          <a:p>
            <a:pPr>
              <a:lnSpc>
                <a:spcPct val="200000"/>
              </a:lnSpc>
            </a:pP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）受控源本身并不产生电能，它所输出的能量来自于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其它独立电源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能量转移；</a:t>
            </a:r>
          </a:p>
          <a:p>
            <a:pPr>
              <a:lnSpc>
                <a:spcPct val="200000"/>
              </a:lnSpc>
            </a:pP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）电路分析中，受控源不能单独作为电源使用；</a:t>
            </a:r>
          </a:p>
          <a:p>
            <a:pPr>
              <a:lnSpc>
                <a:spcPct val="200000"/>
              </a:lnSpc>
            </a:pP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）含有受控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源电路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的等效电阻有可能出现负电阻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）独立源是电路的输入或激励，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受控源不是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激励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58867" y="889556"/>
            <a:ext cx="235352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受控源</a:t>
            </a:r>
          </a:p>
        </p:txBody>
      </p:sp>
    </p:spTree>
    <p:extLst>
      <p:ext uri="{BB962C8B-B14F-4D97-AF65-F5344CB8AC3E}">
        <p14:creationId xmlns:p14="http://schemas.microsoft.com/office/powerpoint/2010/main" val="347570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3041" y="116632"/>
            <a:ext cx="4099199" cy="58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kern="0" dirty="0" smtClean="0">
                <a:solidFill>
                  <a:srgbClr val="E4007F"/>
                </a:solidFill>
                <a:latin typeface="+mn-ea"/>
              </a:rPr>
              <a:t>补充：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电路基本术语 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1340768"/>
            <a:ext cx="8568952" cy="2062103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激励与响应：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激励：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电路中产生电流、电压的电源称又为激励；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响应：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由激励而在电路中产生的电压、电流称为响应。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3703091"/>
            <a:ext cx="8568952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电路与网络：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电路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由金属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导线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和电子元件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组成的导电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回路，称为电路，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通常作为整体时常称作电路；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网络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：仅分析 “口”与“口”之间的特性时称为网络。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487825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含有受控源电路的分析</a:t>
            </a:r>
          </a:p>
        </p:txBody>
      </p:sp>
      <p:sp>
        <p:nvSpPr>
          <p:cNvPr id="6" name="矩形 5"/>
          <p:cNvSpPr/>
          <p:nvPr/>
        </p:nvSpPr>
        <p:spPr>
          <a:xfrm>
            <a:off x="144017" y="1483325"/>
            <a:ext cx="8748463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注意点：</a:t>
            </a:r>
            <a:endParaRPr lang="en-US" altLang="zh-CN" sz="24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支路电流法分析计算时先将受控源暂时作为独立源列支流电流方程，然后用支路电流来表示受控源的控制量（电流或电压），使方程组的未知量仅是支流电流；</a:t>
            </a:r>
            <a:endParaRPr lang="en-US" altLang="zh-CN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受控电压源与电阻串联组合、受控电流源与电导并联组合仍然可以等效变换，但变换时要保留控制量所在支路；</a:t>
            </a:r>
            <a:endParaRPr lang="en-US" altLang="zh-CN" sz="20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实用戴维南定理和诺顿定理</a:t>
            </a:r>
            <a:r>
              <a:rPr lang="zh-CN" alt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时有源</a:t>
            </a: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二端网络与外电路</a:t>
            </a:r>
            <a:r>
              <a:rPr lang="zh-CN" alt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之间</a:t>
            </a: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无</a:t>
            </a:r>
            <a:r>
              <a:rPr lang="zh-CN" alt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受控关系</a:t>
            </a: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</a:p>
          <a:p>
            <a:pPr marL="457200" lvl="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+mj-lt"/>
              <a:buAutoNum type="arabicPeriod" startAt="3"/>
            </a:pPr>
            <a:r>
              <a:rPr lang="zh-CN" alt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应用叠加原理时：独立源可以单独作用，分别计算其单独作用时的电流或者电压，然后求电流或电压的代数和。但受控源不能单独作用，其当每个独立源单独作用时，受控源应依旧保留在电路中</a:t>
            </a:r>
            <a:r>
              <a:rPr lang="zh-CN" altLang="en-US" sz="20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29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2.8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受控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源和含受控源电路的分析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487825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.8.2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含有受控源电路的分析</a:t>
            </a:r>
          </a:p>
        </p:txBody>
      </p:sp>
      <p:sp>
        <p:nvSpPr>
          <p:cNvPr id="7" name="矩形 6"/>
          <p:cNvSpPr/>
          <p:nvPr/>
        </p:nvSpPr>
        <p:spPr>
          <a:xfrm>
            <a:off x="249667" y="2358166"/>
            <a:ext cx="6913376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解：假设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点为参考点，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点电位为</a:t>
            </a:r>
            <a:r>
              <a:rPr lang="en-US" altLang="zh-CN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则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另有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24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联立方程解得 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5A</a:t>
            </a:r>
          </a:p>
        </p:txBody>
      </p:sp>
      <p:sp>
        <p:nvSpPr>
          <p:cNvPr id="8" name="矩形 7"/>
          <p:cNvSpPr/>
          <p:nvPr/>
        </p:nvSpPr>
        <p:spPr>
          <a:xfrm>
            <a:off x="35496" y="1484784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2-9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用节点电压法求图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2-28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所示电路的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691878"/>
              </p:ext>
            </p:extLst>
          </p:nvPr>
        </p:nvGraphicFramePr>
        <p:xfrm>
          <a:off x="1006017" y="3753136"/>
          <a:ext cx="3309763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4" name="Equation" r:id="rId3" imgW="1447560" imgH="393480" progId="Equation.DSMT4">
                  <p:embed/>
                </p:oleObj>
              </mc:Choice>
              <mc:Fallback>
                <p:oleObj name="Equation" r:id="rId3" imgW="1447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6017" y="3753136"/>
                        <a:ext cx="3309763" cy="9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007029"/>
              </p:ext>
            </p:extLst>
          </p:nvPr>
        </p:nvGraphicFramePr>
        <p:xfrm>
          <a:off x="1763688" y="4941224"/>
          <a:ext cx="1678719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5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941224"/>
                        <a:ext cx="1678719" cy="50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17" name="Picture 104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70" y="2853216"/>
            <a:ext cx="362393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03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44624"/>
            <a:ext cx="7992888" cy="7694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项目小结</a:t>
            </a:r>
            <a:endParaRPr lang="zh-CN" altLang="en-US" sz="4400" b="1" kern="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72000"/>
            <a:ext cx="8640000" cy="5047536"/>
          </a:xfrm>
          <a:prstGeom prst="rect">
            <a:avLst/>
          </a:prstGeom>
          <a:gradFill rotWithShape="1">
            <a:gsLst>
              <a:gs pos="0">
                <a:srgbClr val="84AA33">
                  <a:tint val="62000"/>
                  <a:satMod val="180000"/>
                </a:srgbClr>
              </a:gs>
              <a:gs pos="65000">
                <a:srgbClr val="84AA33">
                  <a:tint val="32000"/>
                  <a:satMod val="250000"/>
                </a:srgbClr>
              </a:gs>
              <a:gs pos="100000">
                <a:srgbClr val="84AA33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  <a:defRPr/>
            </a:pPr>
            <a:r>
              <a:rPr lang="zh-CN" altLang="en-US" sz="2200" b="1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基尔霍夫定律</a:t>
            </a:r>
            <a:r>
              <a:rPr lang="zh-CN" altLang="en-US" sz="22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KVL                      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2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altLang="zh-CN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KCL                      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2"/>
              <a:defRPr/>
            </a:pPr>
            <a:r>
              <a:rPr lang="zh-CN" altLang="en-US" sz="2200" b="1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支路电流</a:t>
            </a:r>
            <a:r>
              <a:rPr lang="zh-CN" altLang="en-US" sz="2200" b="1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：利用</a:t>
            </a:r>
            <a:r>
              <a:rPr lang="en-US" altLang="zh-CN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来分析复杂电路的基本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方法，常用于节点数不多的电路。如果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电路有</a:t>
            </a:r>
            <a:r>
              <a:rPr lang="en-US" altLang="zh-CN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个节点，利用 </a:t>
            </a:r>
            <a:r>
              <a:rPr lang="en-US" altLang="zh-CN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可列出</a:t>
            </a:r>
            <a:r>
              <a:rPr lang="en-US" altLang="zh-CN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个电流方程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；如果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电路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en-US" altLang="zh-CN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网孔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 </a:t>
            </a:r>
            <a:r>
              <a:rPr lang="en-US" altLang="zh-CN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列出</a:t>
            </a:r>
            <a:r>
              <a:rPr lang="en-US" altLang="zh-CN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sz="2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电压方程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 startAt="2"/>
              <a:defRPr/>
            </a:pPr>
            <a:r>
              <a:rPr lang="zh-CN" altLang="en-US" sz="2200" b="1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等效变换</a:t>
            </a:r>
            <a:r>
              <a:rPr lang="zh-CN" altLang="en-US" sz="22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串并联电路等效变换、星形联结和三角形联结等效电路、电压源和电流源等效转换，基本思路是采用简单的电路等效复杂的网络，达到提高分析电路效率的目的。</a:t>
            </a:r>
            <a:endParaRPr lang="en-US" altLang="zh-CN" sz="2200" kern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147</a:t>
            </a:fld>
            <a:endParaRPr lang="zh-CN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608496"/>
              </p:ext>
            </p:extLst>
          </p:nvPr>
        </p:nvGraphicFramePr>
        <p:xfrm>
          <a:off x="3491880" y="1124744"/>
          <a:ext cx="1296923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4" name="Equation" r:id="rId3" imgW="914400" imgH="253800" progId="Equation.DSMT4">
                  <p:embed/>
                </p:oleObj>
              </mc:Choice>
              <mc:Fallback>
                <p:oleObj name="Equation" r:id="rId3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124744"/>
                        <a:ext cx="1296923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517540"/>
              </p:ext>
            </p:extLst>
          </p:nvPr>
        </p:nvGraphicFramePr>
        <p:xfrm>
          <a:off x="3491880" y="1700848"/>
          <a:ext cx="124025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05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1700848"/>
                        <a:ext cx="1240255" cy="36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8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44624"/>
            <a:ext cx="7992888" cy="7694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4400" b="1" kern="0" dirty="0" smtClean="0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项目小结</a:t>
            </a:r>
            <a:endParaRPr lang="zh-CN" altLang="en-US" sz="4400" b="1" kern="0" dirty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74913"/>
            <a:ext cx="8640960" cy="5478423"/>
          </a:xfrm>
          <a:prstGeom prst="rect">
            <a:avLst/>
          </a:prstGeom>
          <a:gradFill rotWithShape="1">
            <a:gsLst>
              <a:gs pos="0">
                <a:srgbClr val="84AA33">
                  <a:tint val="62000"/>
                  <a:satMod val="180000"/>
                </a:srgbClr>
              </a:gs>
              <a:gs pos="65000">
                <a:srgbClr val="84AA33">
                  <a:tint val="32000"/>
                  <a:satMod val="250000"/>
                </a:srgbClr>
              </a:gs>
              <a:gs pos="100000">
                <a:srgbClr val="84AA33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84AA33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zh-CN" altLang="en-US" sz="2200" b="1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戴维南定理</a:t>
            </a:r>
            <a:r>
              <a:rPr lang="zh-CN" altLang="en-US" sz="2200" b="1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线性含源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二端网络可用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一个电压源和电阻串联等效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，等效电源的电压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等于该二端网络的开路电压</a:t>
            </a:r>
            <a:r>
              <a:rPr lang="en-US" altLang="zh-CN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；等效电源的电阻等于二端网络中所有独立源置零（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理想电压源短路、理想电流源开路）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时的等效电阻</a:t>
            </a:r>
            <a:r>
              <a:rPr lang="en-US" altLang="zh-CN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2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+mj-lt"/>
              <a:buAutoNum type="arabicPeriod" startAt="4"/>
              <a:defRPr/>
            </a:pPr>
            <a:r>
              <a:rPr lang="zh-CN" altLang="en-US" sz="2200" b="1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叠加原理</a:t>
            </a:r>
            <a:r>
              <a:rPr lang="zh-CN" altLang="en-US" sz="2200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在线性电路中，当有两个或两个以上的独立源作用时，任一支路的电流和或电压都是电路中各个独立源单独作用时，在该支路中产生的电流或者电压分量的代数和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2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zh-CN" altLang="en-US" sz="2200" b="1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  <a:r>
              <a:rPr lang="zh-CN" altLang="en-US" sz="2200" b="1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</a:t>
            </a:r>
            <a:r>
              <a:rPr lang="zh-CN" altLang="en-US" sz="2200" b="1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源</a:t>
            </a:r>
            <a:r>
              <a:rPr lang="zh-CN" altLang="en-US" sz="22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是一种理想电路元件，由两个支路组成，一个支路短路（或开路）；另一个支路如同电流源（或电压源），其电压电流受支路的影响。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VCVS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VCCS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CCVS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以及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CCCS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四类</a:t>
            </a:r>
            <a:r>
              <a:rPr lang="zh-CN" alt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受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控</a:t>
            </a:r>
            <a:r>
              <a:rPr lang="zh-CN" altLang="en-US" sz="22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源</a:t>
            </a:r>
            <a:r>
              <a:rPr lang="zh-CN" altLang="en-US"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148</a:t>
            </a:fld>
            <a:endParaRPr lang="zh-CN" altLang="en-US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10426" y="2558514"/>
            <a:ext cx="244169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800" b="1" dirty="0" smtClean="0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谢谢</a:t>
            </a:r>
            <a:endParaRPr lang="zh-CN" altLang="en-US" sz="8800" b="1" dirty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09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11" name="矩形 10"/>
          <p:cNvSpPr/>
          <p:nvPr/>
        </p:nvSpPr>
        <p:spPr>
          <a:xfrm>
            <a:off x="7070767" y="910461"/>
            <a:ext cx="2037737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 smtClean="0">
                <a:solidFill>
                  <a:srgbClr val="FFC000"/>
                </a:solidFill>
                <a:latin typeface="+mn-ea"/>
              </a:rPr>
              <a:t>思考题？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496" y="1628800"/>
            <a:ext cx="8632576" cy="138499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0099"/>
              </a:buClr>
              <a:buSzPct val="100000"/>
              <a:buBlip>
                <a:blip r:embed="rId4"/>
              </a:buBlip>
            </a:pPr>
            <a:r>
              <a:rPr lang="zh-CN" altLang="en-US" sz="2800" kern="100" dirty="0" smtClean="0">
                <a:latin typeface="Times New Roman"/>
              </a:rPr>
              <a:t>判断</a:t>
            </a:r>
            <a:r>
              <a:rPr lang="zh-CN" altLang="en-US" sz="2800" kern="100" dirty="0">
                <a:latin typeface="Times New Roman"/>
              </a:rPr>
              <a:t>题：基尔霍夫电压定律适用于节点，基尔霍夫电流定律适用于</a:t>
            </a:r>
            <a:r>
              <a:rPr lang="zh-CN" altLang="en-US" sz="2800" kern="100" dirty="0" smtClean="0">
                <a:latin typeface="Times New Roman"/>
              </a:rPr>
              <a:t>回路。</a:t>
            </a:r>
            <a:endParaRPr lang="en-US" altLang="zh-CN" sz="2800" kern="100" dirty="0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8082" y="2348880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</a:rPr>
              <a:t>×</a:t>
            </a:r>
            <a:endParaRPr lang="zh-CN" alt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496" y="3350159"/>
            <a:ext cx="8632576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0099"/>
              </a:buClr>
              <a:buSzPct val="100000"/>
              <a:buBlip>
                <a:blip r:embed="rId4"/>
              </a:buBlip>
            </a:pPr>
            <a:r>
              <a:rPr lang="zh-CN" altLang="en-US" sz="2800" kern="100" dirty="0" smtClean="0">
                <a:latin typeface="Times New Roman"/>
              </a:rPr>
              <a:t>下图</a:t>
            </a:r>
            <a:r>
              <a:rPr lang="zh-CN" altLang="en-US" sz="2800" kern="100" dirty="0">
                <a:latin typeface="Times New Roman"/>
              </a:rPr>
              <a:t>所示电路中，已知</a:t>
            </a:r>
            <a:r>
              <a:rPr lang="en-US" altLang="zh-CN" sz="2800" i="1" kern="100" dirty="0">
                <a:latin typeface="Times New Roman"/>
              </a:rPr>
              <a:t>U</a:t>
            </a:r>
            <a:r>
              <a:rPr lang="en-US" altLang="zh-CN" sz="2800" kern="100" dirty="0">
                <a:latin typeface="Times New Roman"/>
              </a:rPr>
              <a:t>=8V</a:t>
            </a:r>
            <a:r>
              <a:rPr lang="zh-CN" altLang="en-US" sz="2800" kern="100" dirty="0">
                <a:latin typeface="Times New Roman"/>
              </a:rPr>
              <a:t>，则</a:t>
            </a:r>
            <a:r>
              <a:rPr lang="en-US" altLang="zh-CN" sz="2800" i="1" kern="100" dirty="0">
                <a:latin typeface="Times New Roman"/>
              </a:rPr>
              <a:t>U</a:t>
            </a:r>
            <a:r>
              <a:rPr lang="en-US" altLang="zh-CN" sz="2800" kern="100" dirty="0">
                <a:latin typeface="Times New Roman"/>
              </a:rPr>
              <a:t>s</a:t>
            </a:r>
            <a:r>
              <a:rPr lang="en-US" altLang="zh-CN" sz="2800" kern="100" dirty="0" smtClean="0">
                <a:latin typeface="Times New Roman"/>
              </a:rPr>
              <a:t>=</a:t>
            </a:r>
            <a:r>
              <a:rPr lang="zh-CN" altLang="en-US" sz="2800" kern="100" dirty="0" smtClean="0">
                <a:latin typeface="Times New Roman"/>
              </a:rPr>
              <a:t>？</a:t>
            </a:r>
            <a:r>
              <a:rPr lang="en-US" altLang="zh-CN" sz="2800" kern="100" dirty="0" smtClean="0">
                <a:latin typeface="Times New Roman"/>
              </a:rPr>
              <a:t> </a:t>
            </a:r>
            <a:endParaRPr lang="en-US" altLang="zh-CN" sz="2800" kern="100" dirty="0">
              <a:latin typeface="Times New Roman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37312"/>
            <a:ext cx="3502670" cy="180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直接箭头连接符 5"/>
          <p:cNvCxnSpPr/>
          <p:nvPr/>
        </p:nvCxnSpPr>
        <p:spPr bwMode="auto">
          <a:xfrm>
            <a:off x="2339752" y="4456319"/>
            <a:ext cx="85113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2051720" y="4284004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b="1" i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995936" y="4221288"/>
            <a:ext cx="4841857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zh-CN" altLang="en-US" sz="2400" kern="100" dirty="0" smtClean="0">
                <a:latin typeface="Times New Roman"/>
              </a:rPr>
              <a:t>解：由欧姆定律知</a:t>
            </a:r>
            <a:endParaRPr lang="en-US" altLang="zh-CN" sz="2400" kern="100" dirty="0">
              <a:latin typeface="Times New Roman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864908"/>
              </p:ext>
            </p:extLst>
          </p:nvPr>
        </p:nvGraphicFramePr>
        <p:xfrm>
          <a:off x="6588224" y="4221288"/>
          <a:ext cx="1728192" cy="72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454" name="Equation" r:id="rId6" imgW="939600" imgH="393480" progId="Equation.DSMT4">
                  <p:embed/>
                </p:oleObj>
              </mc:Choice>
              <mc:Fallback>
                <p:oleObj name="Equation" r:id="rId6" imgW="939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88224" y="4221288"/>
                        <a:ext cx="1728192" cy="723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4572001" y="4941368"/>
            <a:ext cx="3816424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zh-CN" altLang="en-US" sz="2400" kern="100" dirty="0" smtClean="0">
                <a:latin typeface="Times New Roman"/>
              </a:rPr>
              <a:t>由</a:t>
            </a:r>
            <a:r>
              <a:rPr lang="en-US" altLang="zh-CN" sz="2400" kern="100" dirty="0" smtClean="0">
                <a:latin typeface="Times New Roman"/>
              </a:rPr>
              <a:t>KVL</a:t>
            </a:r>
            <a:r>
              <a:rPr lang="zh-CN" altLang="en-US" sz="2400" kern="100" dirty="0" smtClean="0">
                <a:latin typeface="Times New Roman"/>
              </a:rPr>
              <a:t>知 </a:t>
            </a:r>
            <a:r>
              <a:rPr lang="en-US" altLang="zh-CN" sz="2400" kern="100" dirty="0" smtClean="0">
                <a:latin typeface="Times New Roman"/>
              </a:rPr>
              <a:t>Us=2x2+8+5=17V</a:t>
            </a:r>
            <a:endParaRPr lang="en-US" altLang="zh-CN" sz="2400" kern="100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662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7" grpId="0"/>
      <p:bldP spid="16" grpId="0"/>
      <p:bldP spid="17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150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4624"/>
            <a:ext cx="8316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辅助参考资料</a:t>
            </a:r>
            <a:endParaRPr lang="zh-CN" altLang="en-US" sz="4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097995"/>
              </p:ext>
            </p:extLst>
          </p:nvPr>
        </p:nvGraphicFramePr>
        <p:xfrm>
          <a:off x="251521" y="1013564"/>
          <a:ext cx="8712967" cy="2415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670"/>
                <a:gridCol w="989490"/>
                <a:gridCol w="2335460"/>
                <a:gridCol w="976908"/>
                <a:gridCol w="2726102"/>
                <a:gridCol w="1234337"/>
              </a:tblGrid>
              <a:tr h="5408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邱关源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电路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第五版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高等教育出版社 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2006</a:t>
                      </a: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 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1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李瀚荪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电路分析基础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第四版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高等教育出版社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2013</a:t>
                      </a: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157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3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张永瑞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18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电路分析基础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第四版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西安电子科技大学出版社 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2009</a:t>
                      </a: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314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800" b="1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4</a:t>
                      </a:r>
                      <a:endParaRPr lang="zh-CN" altLang="en-US" sz="1800" b="1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zh-CN" altLang="en-US" sz="1800" b="0" i="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百度文库资料</a:t>
                      </a: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zh-CN" altLang="en-US" sz="1800" b="0" i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zh-CN" altLang="en-US" sz="1800" b="0" i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5" y="3501368"/>
            <a:ext cx="266355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03" y="3501368"/>
            <a:ext cx="241116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875" y="3501368"/>
            <a:ext cx="2276501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9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10" name="矩形 9"/>
          <p:cNvSpPr/>
          <p:nvPr/>
        </p:nvSpPr>
        <p:spPr>
          <a:xfrm>
            <a:off x="179512" y="1650682"/>
            <a:ext cx="8704584" cy="113024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下图所示电路中，已知 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是实际电流方向，求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两点的电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压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558" y="2780928"/>
            <a:ext cx="549657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解：将电路接成含有恒压源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的虚拟闭合电路如图，利用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20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得：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+6V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2Ω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=2Ax2Ω=4V</a:t>
            </a:r>
          </a:p>
          <a:p>
            <a:pPr algn="just" eaLnBrk="0" hangingPunct="0">
              <a:lnSpc>
                <a:spcPct val="200000"/>
              </a:lnSpc>
              <a:spcBef>
                <a:spcPct val="0"/>
              </a:spcBef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U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=4V﹣6V=﹣2V</a:t>
            </a:r>
          </a:p>
          <a:p>
            <a:pPr algn="just" eaLnBrk="0" hangingPunct="0">
              <a:lnSpc>
                <a:spcPct val="20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小于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知电压实际方向从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到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97" y="2961248"/>
            <a:ext cx="3000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27" y="2889240"/>
            <a:ext cx="3012245" cy="2700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10595"/>
              </p:ext>
            </p:extLst>
          </p:nvPr>
        </p:nvGraphicFramePr>
        <p:xfrm>
          <a:off x="3600040" y="3779348"/>
          <a:ext cx="1332000" cy="369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069" name="Equation" r:id="rId6" imgW="914400" imgH="253800" progId="Equation.DSMT4">
                  <p:embed/>
                </p:oleObj>
              </mc:Choice>
              <mc:Fallback>
                <p:oleObj name="Equation" r:id="rId6" imgW="914400" imgH="2538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040" y="3779348"/>
                        <a:ext cx="1332000" cy="3697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4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支路电流法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1744647"/>
            <a:ext cx="8496944" cy="4201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支路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（也称网孔电流法、网孔分析法），它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是利用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来分析复杂电路的基本方法，以每个支路的电流为未知数列出方程式。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如果电路有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个节点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，利用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可列出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个电流方程；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电路有</a:t>
            </a: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节点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个支路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，利用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个电压方程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m=b-n+1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也为网孔数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5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支路电流法</a:t>
            </a:r>
          </a:p>
        </p:txBody>
      </p:sp>
      <p:sp>
        <p:nvSpPr>
          <p:cNvPr id="7" name="矩形 6"/>
          <p:cNvSpPr/>
          <p:nvPr/>
        </p:nvSpPr>
        <p:spPr>
          <a:xfrm>
            <a:off x="251520" y="1556792"/>
            <a:ext cx="864096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电路的具体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步骤如下：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首先明确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支路数</a:t>
            </a:r>
            <a:r>
              <a:rPr lang="en-US" altLang="zh-CN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节点数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回路数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网孔数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；再标出支路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电流的参考方向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和回路或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网孔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的绕行方向，并以各支路电流为求解变量；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定律列出（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）个独立节点的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电流方程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定律列出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独立回路的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电压方程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（通常选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网孔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m=b-n+1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）；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联立方程求解出支路电流，再求各元件电压、功率等变量。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11" name="矩形 10"/>
          <p:cNvSpPr/>
          <p:nvPr/>
        </p:nvSpPr>
        <p:spPr>
          <a:xfrm>
            <a:off x="7070767" y="910461"/>
            <a:ext cx="2037737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 smtClean="0">
                <a:solidFill>
                  <a:srgbClr val="FFC000"/>
                </a:solidFill>
                <a:latin typeface="+mn-ea"/>
              </a:rPr>
              <a:t>思考题？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9512" y="1905213"/>
            <a:ext cx="8632576" cy="33239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000099"/>
              </a:buClr>
              <a:buSzPct val="100000"/>
              <a:buBlip>
                <a:blip r:embed="rId3"/>
              </a:buBlip>
            </a:pPr>
            <a:r>
              <a:rPr lang="zh-CN" altLang="en-US" sz="2800" kern="100" dirty="0" smtClean="0">
                <a:latin typeface="Times New Roman"/>
              </a:rPr>
              <a:t>选择题</a:t>
            </a:r>
            <a:endParaRPr lang="en-US" altLang="zh-CN" sz="2800" kern="100" dirty="0" smtClean="0">
              <a:latin typeface="Times New Roman"/>
            </a:endParaRPr>
          </a:p>
          <a:p>
            <a:pPr marL="360000"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zh-CN" altLang="en-US" sz="2800" kern="100" dirty="0" smtClean="0">
                <a:latin typeface="Times New Roman"/>
              </a:rPr>
              <a:t>在有</a:t>
            </a:r>
            <a:r>
              <a:rPr lang="en-US" altLang="zh-CN" sz="2800" kern="100" dirty="0" smtClean="0">
                <a:latin typeface="Times New Roman"/>
              </a:rPr>
              <a:t>n</a:t>
            </a:r>
            <a:r>
              <a:rPr lang="zh-CN" altLang="en-US" sz="2800" kern="100" dirty="0" smtClean="0">
                <a:latin typeface="Times New Roman"/>
              </a:rPr>
              <a:t>个节点，</a:t>
            </a:r>
            <a:r>
              <a:rPr lang="en-US" altLang="zh-CN" sz="2800" kern="100" dirty="0" smtClean="0">
                <a:latin typeface="Times New Roman"/>
              </a:rPr>
              <a:t>b</a:t>
            </a:r>
            <a:r>
              <a:rPr lang="zh-CN" altLang="en-US" sz="2800" kern="100" dirty="0" smtClean="0">
                <a:latin typeface="Times New Roman"/>
              </a:rPr>
              <a:t>个支路的连通电路中，可以列</a:t>
            </a:r>
            <a:r>
              <a:rPr lang="zh-CN" altLang="en-US" sz="2800" kern="100" dirty="0">
                <a:latin typeface="Times New Roman"/>
              </a:rPr>
              <a:t>出</a:t>
            </a:r>
            <a:r>
              <a:rPr lang="zh-CN" altLang="en-US" sz="2800" kern="100" dirty="0" smtClean="0">
                <a:latin typeface="Times New Roman"/>
              </a:rPr>
              <a:t>独立的</a:t>
            </a:r>
            <a:r>
              <a:rPr lang="en-US" altLang="zh-CN" sz="2800" kern="100" dirty="0" smtClean="0">
                <a:latin typeface="Times New Roman"/>
              </a:rPr>
              <a:t>KCL</a:t>
            </a:r>
            <a:r>
              <a:rPr lang="zh-CN" altLang="en-US" sz="2800" kern="100" dirty="0" smtClean="0">
                <a:latin typeface="Times New Roman"/>
              </a:rPr>
              <a:t>方程和独立的</a:t>
            </a:r>
            <a:r>
              <a:rPr lang="en-US" altLang="zh-CN" sz="2800" kern="100" dirty="0" smtClean="0">
                <a:latin typeface="Times New Roman"/>
              </a:rPr>
              <a:t>KVL</a:t>
            </a:r>
            <a:r>
              <a:rPr lang="zh-CN" altLang="en-US" sz="2800" kern="100" dirty="0" smtClean="0">
                <a:latin typeface="Times New Roman"/>
              </a:rPr>
              <a:t>方程的个数分别为（）</a:t>
            </a:r>
            <a:r>
              <a:rPr lang="en-US" altLang="zh-CN" sz="2800" kern="100" dirty="0" smtClean="0">
                <a:latin typeface="Times New Roman"/>
              </a:rPr>
              <a:t>   </a:t>
            </a:r>
          </a:p>
          <a:p>
            <a:pPr marL="360000"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en-US" altLang="zh-CN" sz="2800" kern="100" dirty="0">
                <a:latin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</a:rPr>
              <a:t>(a)  n</a:t>
            </a:r>
            <a:r>
              <a:rPr lang="zh-CN" altLang="en-US" sz="2800" kern="100" dirty="0" smtClean="0">
                <a:latin typeface="Times New Roman"/>
              </a:rPr>
              <a:t>；</a:t>
            </a:r>
            <a:r>
              <a:rPr lang="en-US" altLang="zh-CN" sz="2800" kern="100" dirty="0" smtClean="0">
                <a:latin typeface="Times New Roman"/>
              </a:rPr>
              <a:t>b             (b)  b-n+1</a:t>
            </a:r>
            <a:r>
              <a:rPr lang="zh-CN" altLang="en-US" sz="2800" kern="100" dirty="0" smtClean="0">
                <a:latin typeface="Times New Roman"/>
              </a:rPr>
              <a:t>；</a:t>
            </a:r>
            <a:r>
              <a:rPr lang="en-US" altLang="zh-CN" sz="2800" kern="100" dirty="0" smtClean="0">
                <a:latin typeface="Times New Roman"/>
              </a:rPr>
              <a:t>n+1    </a:t>
            </a:r>
          </a:p>
          <a:p>
            <a:pPr marL="360000"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en-US" altLang="zh-CN" sz="2800" kern="100" dirty="0" smtClean="0">
                <a:latin typeface="Times New Roman"/>
              </a:rPr>
              <a:t> (c)  n-1</a:t>
            </a:r>
            <a:r>
              <a:rPr lang="zh-CN" altLang="en-US" sz="2800" kern="100" dirty="0" smtClean="0">
                <a:latin typeface="Times New Roman"/>
              </a:rPr>
              <a:t>；</a:t>
            </a:r>
            <a:r>
              <a:rPr lang="en-US" altLang="zh-CN" sz="2800" kern="100" dirty="0" smtClean="0">
                <a:latin typeface="Times New Roman"/>
              </a:rPr>
              <a:t>b-1       (d)</a:t>
            </a:r>
            <a:r>
              <a:rPr lang="zh-CN" altLang="en-US" sz="2800" kern="100" dirty="0">
                <a:latin typeface="Times New Roman"/>
              </a:rPr>
              <a:t> </a:t>
            </a:r>
            <a:r>
              <a:rPr lang="zh-CN" altLang="en-US" sz="2800" kern="100" dirty="0" smtClean="0">
                <a:latin typeface="Times New Roman"/>
              </a:rPr>
              <a:t> </a:t>
            </a:r>
            <a:r>
              <a:rPr lang="en-US" altLang="zh-CN" sz="2800" kern="100" dirty="0" smtClean="0">
                <a:latin typeface="Times New Roman"/>
              </a:rPr>
              <a:t>n-1</a:t>
            </a:r>
            <a:r>
              <a:rPr lang="zh-CN" altLang="en-US" sz="2800" kern="100" dirty="0" smtClean="0">
                <a:latin typeface="Times New Roman"/>
              </a:rPr>
              <a:t>；</a:t>
            </a:r>
            <a:r>
              <a:rPr lang="en-US" altLang="zh-CN" sz="2800" kern="100" dirty="0" smtClean="0">
                <a:latin typeface="Times New Roman"/>
              </a:rPr>
              <a:t>b-n+1</a:t>
            </a:r>
            <a:endParaRPr lang="en-US" altLang="zh-CN" sz="2800" kern="100" dirty="0"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86741" y="3204202"/>
            <a:ext cx="781331" cy="6568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zh-CN" altLang="en-US" sz="2800" b="1" kern="100" dirty="0" smtClean="0">
                <a:solidFill>
                  <a:srgbClr val="FF3300"/>
                </a:solidFill>
                <a:latin typeface="Times New Roman"/>
              </a:rPr>
              <a:t>（</a:t>
            </a:r>
            <a:r>
              <a:rPr lang="en-US" altLang="zh-CN" sz="2800" b="1" kern="100" dirty="0" smtClean="0">
                <a:solidFill>
                  <a:srgbClr val="FF3300"/>
                </a:solidFill>
                <a:latin typeface="Times New Roman"/>
              </a:rPr>
              <a:t>d</a:t>
            </a:r>
            <a:r>
              <a:rPr lang="zh-CN" altLang="en-US" sz="2800" b="1" kern="100" dirty="0" smtClean="0">
                <a:solidFill>
                  <a:srgbClr val="FF3300"/>
                </a:solidFill>
                <a:latin typeface="Times New Roman"/>
              </a:rPr>
              <a:t>）</a:t>
            </a:r>
            <a:endParaRPr lang="en-US" altLang="zh-CN" sz="2800" b="1" kern="100" dirty="0">
              <a:solidFill>
                <a:srgbClr val="FF3300"/>
              </a:solidFill>
              <a:latin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支路电流法</a:t>
            </a:r>
          </a:p>
        </p:txBody>
      </p:sp>
    </p:spTree>
    <p:extLst>
      <p:ext uri="{BB962C8B-B14F-4D97-AF65-F5344CB8AC3E}">
        <p14:creationId xmlns:p14="http://schemas.microsoft.com/office/powerpoint/2010/main" val="8676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1403648" y="1196752"/>
            <a:ext cx="6624736" cy="51845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绪论</a:t>
            </a:r>
            <a:r>
              <a:rPr lang="zh-CN" altLang="en-US" sz="2800" b="1" baseline="30000" dirty="0" smtClean="0">
                <a:solidFill>
                  <a:schemeClr val="tx1"/>
                </a:solidFill>
                <a:latin typeface="+mn-ea"/>
                <a:ea typeface="+mn-ea"/>
              </a:rPr>
              <a:t>*</a:t>
            </a:r>
            <a:endParaRPr lang="en-US" altLang="zh-CN" sz="2800" b="1" baseline="30000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项目一  电路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的基本概念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认知</a:t>
            </a:r>
            <a:endParaRPr lang="en-US" altLang="zh-CN" sz="28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项目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二  直流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  <a:ea typeface="+mn-ea"/>
              </a:rPr>
              <a:t>电路的</a:t>
            </a:r>
            <a:r>
              <a:rPr lang="zh-CN" altLang="en-US" sz="2800" b="1" dirty="0" smtClean="0">
                <a:solidFill>
                  <a:srgbClr val="FF0000"/>
                </a:solidFill>
                <a:latin typeface="+mn-ea"/>
                <a:ea typeface="+mn-ea"/>
              </a:rPr>
              <a:t>分析</a:t>
            </a:r>
            <a:endParaRPr lang="en-US" altLang="zh-CN" sz="28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项目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三  单相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正弦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交流电路</a:t>
            </a:r>
            <a:endParaRPr lang="en-US" altLang="zh-CN" sz="28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项目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四  三相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正弦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交流电路</a:t>
            </a:r>
            <a:endParaRPr lang="en-US" altLang="zh-CN" sz="28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项目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五  互感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、磁路和交流铁心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电路</a:t>
            </a:r>
            <a:endParaRPr lang="en-US" altLang="zh-CN" sz="28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项目六  线性电路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的动态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过程</a:t>
            </a:r>
            <a:endParaRPr lang="en-US" altLang="zh-CN" sz="28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项目</a:t>
            </a:r>
            <a:r>
              <a:rPr lang="zh-CN" altLang="en-US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七  非</a:t>
            </a:r>
            <a:r>
              <a:rPr lang="zh-CN" altLang="en-US" sz="28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正弦周期电流</a:t>
            </a:r>
            <a:r>
              <a:rPr lang="zh-CN" altLang="en-US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电路</a:t>
            </a:r>
            <a:endParaRPr lang="zh-CN" altLang="en-US" sz="2800" b="1" dirty="0">
              <a:solidFill>
                <a:schemeClr val="tx2">
                  <a:lumMod val="50000"/>
                  <a:lumOff val="50000"/>
                </a:schemeClr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-4737"/>
            <a:ext cx="8352928" cy="83099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buClr>
                <a:srgbClr val="0000CC"/>
              </a:buClr>
            </a:pPr>
            <a:r>
              <a:rPr lang="zh-CN" altLang="en-US" sz="4800" b="1" dirty="0">
                <a:solidFill>
                  <a:srgbClr val="00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41050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支路电流法</a:t>
            </a:r>
          </a:p>
        </p:txBody>
      </p:sp>
      <p:sp>
        <p:nvSpPr>
          <p:cNvPr id="6" name="矩形 5"/>
          <p:cNvSpPr/>
          <p:nvPr/>
        </p:nvSpPr>
        <p:spPr>
          <a:xfrm>
            <a:off x="43880" y="1556792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2-2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如图所示，试用支路电流法求 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807" y="2276872"/>
            <a:ext cx="288969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07504" y="2247979"/>
            <a:ext cx="5544616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解：由图可知，</a:t>
            </a:r>
            <a:r>
              <a:rPr lang="en-US" altLang="zh-CN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个节点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个支路，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个回路，</a:t>
            </a:r>
            <a:r>
              <a:rPr lang="en-US" altLang="zh-CN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个网孔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，可列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方程，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方程，如下所示：</a:t>
            </a:r>
            <a:r>
              <a:rPr lang="en-US" altLang="zh-CN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645923"/>
              </p:ext>
            </p:extLst>
          </p:nvPr>
        </p:nvGraphicFramePr>
        <p:xfrm>
          <a:off x="683568" y="4249148"/>
          <a:ext cx="4536504" cy="1484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0" name="Equation" r:id="rId4" imgW="1968480" imgH="685800" progId="Equation.DSMT4">
                  <p:embed/>
                </p:oleObj>
              </mc:Choice>
              <mc:Fallback>
                <p:oleObj name="Equation" r:id="rId4" imgW="19684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4249148"/>
                        <a:ext cx="4536504" cy="1484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左大括号 8"/>
          <p:cNvSpPr/>
          <p:nvPr/>
        </p:nvSpPr>
        <p:spPr bwMode="auto">
          <a:xfrm>
            <a:off x="327720" y="4249148"/>
            <a:ext cx="216024" cy="1368152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0179" y="594928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/>
              <a:t>解方程得：</a:t>
            </a:r>
            <a:endParaRPr lang="zh-CN" altLang="en-US" sz="2400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872771"/>
              </p:ext>
            </p:extLst>
          </p:nvPr>
        </p:nvGraphicFramePr>
        <p:xfrm>
          <a:off x="1979712" y="6021288"/>
          <a:ext cx="5760640" cy="48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1" name="Equation" r:id="rId6" imgW="2260440" imgH="228600" progId="Equation.DSMT4">
                  <p:embed/>
                </p:oleObj>
              </mc:Choice>
              <mc:Fallback>
                <p:oleObj name="Equation" r:id="rId6" imgW="2260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/>
                      <a:stretch>
                        <a:fillRect/>
                      </a:stretch>
                    </p:blipFill>
                    <p:spPr>
                      <a:xfrm>
                        <a:off x="1979712" y="6021288"/>
                        <a:ext cx="5760640" cy="487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535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908720"/>
            <a:ext cx="8856984" cy="524759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习题 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P45     2-7 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2-8 </a:t>
            </a: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要求</a:t>
            </a:r>
            <a:endParaRPr lang="en-US" altLang="zh-CN" sz="36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）画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出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电路图；</a:t>
            </a:r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）有计算步骤，计算</a:t>
            </a:r>
            <a:r>
              <a:rPr lang="zh-CN" altLang="en-US" sz="3200" b="1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结果附单位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。</a:t>
            </a:r>
            <a:endParaRPr lang="en-US" altLang="zh-CN" sz="3200" b="1" dirty="0" smtClean="0">
              <a:latin typeface="华文楷体" panose="02010600040101010101" pitchFamily="2" charset="-122"/>
              <a:ea typeface="华文楷体" panose="0201060004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）写上班级、姓名、</a:t>
            </a:r>
            <a:r>
              <a:rPr lang="zh-CN" altLang="en-US" sz="3200" b="1" dirty="0" smtClean="0">
                <a:solidFill>
                  <a:srgbClr val="FF33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学号</a:t>
            </a:r>
            <a:endParaRPr lang="en-US" altLang="zh-CN" sz="3200" b="1" dirty="0" smtClean="0">
              <a:solidFill>
                <a:srgbClr val="FF33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4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）下次上课交至学委处</a:t>
            </a:r>
            <a:endParaRPr lang="en-US" altLang="zh-CN" sz="3200" b="1" dirty="0">
              <a:latin typeface="华文楷体" panose="02010600040101010101" pitchFamily="2" charset="-122"/>
              <a:ea typeface="华文楷体" panose="0201060004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25000"/>
              </a:lnSpc>
              <a:spcBef>
                <a:spcPts val="600"/>
              </a:spcBef>
            </a:pPr>
            <a:r>
              <a:rPr lang="zh-CN" altLang="en-US" sz="4000" b="1" dirty="0" smtClean="0">
                <a:solidFill>
                  <a:srgbClr val="FF3300"/>
                </a:solidFill>
                <a:latin typeface="+mn-ea"/>
              </a:rPr>
              <a:t>禁止抄袭</a:t>
            </a:r>
            <a:endParaRPr lang="zh-CN" altLang="en-US" sz="4000" b="1" dirty="0">
              <a:solidFill>
                <a:srgbClr val="FF3300"/>
              </a:solidFill>
              <a:latin typeface="+mn-ea"/>
            </a:endParaRPr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下作业</a:t>
            </a:r>
            <a:endParaRPr lang="en-US" altLang="zh-CN" sz="4400" b="1" dirty="0">
              <a:solidFill>
                <a:srgbClr val="0000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178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64904"/>
            <a:ext cx="8446483" cy="1064330"/>
          </a:xfrm>
          <a:prstGeom prst="rect">
            <a:avLst/>
          </a:prstGeom>
          <a:gradFill rotWithShape="1">
            <a:gsLst>
              <a:gs pos="0">
                <a:srgbClr val="FEB80A">
                  <a:tint val="62000"/>
                  <a:satMod val="180000"/>
                </a:srgbClr>
              </a:gs>
              <a:gs pos="65000">
                <a:srgbClr val="FEB80A">
                  <a:tint val="32000"/>
                  <a:satMod val="250000"/>
                </a:srgbClr>
              </a:gs>
              <a:gs pos="100000">
                <a:srgbClr val="FEB80A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FEB80A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See You Next Week (8-1)</a:t>
            </a:r>
            <a:endParaRPr lang="zh-CN" altLang="en-US" sz="4800" b="1" dirty="0">
              <a:solidFill>
                <a:srgbClr val="0000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81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节点电压法（略）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.2.1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节点电压方程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772816"/>
            <a:ext cx="8784976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节点电压法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是以节点电压为电路变量，直接列出独立节点的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，求出未知电路变量的方法。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Blip>
                <a:blip r:embed="rId2"/>
              </a:buBlip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“独立节点”是指假设电路的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某一节点电位为零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（参考点），其它（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n-1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）个节点称为独立节点，其电位即电路独立节点与参考点之间的电压。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.2.1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节点电压方程</a:t>
            </a:r>
          </a:p>
        </p:txBody>
      </p:sp>
      <p:sp>
        <p:nvSpPr>
          <p:cNvPr id="8" name="矩形 7"/>
          <p:cNvSpPr/>
          <p:nvPr/>
        </p:nvSpPr>
        <p:spPr>
          <a:xfrm>
            <a:off x="259904" y="1556792"/>
            <a:ext cx="8560568" cy="17543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2-2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在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图所示电路中，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个节点，设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点为参考零点，所以有两个独立节点①②，设两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独立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节点电压分别为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，可得三个电导的电位为：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G1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G2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2400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2400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，</a:t>
            </a:r>
            <a:r>
              <a:rPr lang="en-US" altLang="zh-CN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G3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2400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79812"/>
            <a:ext cx="3724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51520" y="3573016"/>
            <a:ext cx="5060701" cy="212365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sx="1000" sy="1000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因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R=1/G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，得两独立节点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方程：</a:t>
            </a:r>
            <a:endParaRPr lang="en-US" altLang="zh-CN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defRPr/>
            </a:pPr>
            <a:r>
              <a:rPr lang="zh-CN" altLang="en-US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节点①</a:t>
            </a:r>
            <a:r>
              <a:rPr lang="zh-CN" altLang="en-US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zh-CN" altLang="en-US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节点</a:t>
            </a:r>
            <a:r>
              <a:rPr lang="zh-CN" altLang="en-US" sz="2400" b="1" kern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zh-CN" altLang="en-US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en-US" altLang="zh-CN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节点电压法（略）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.2.1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节点电压方程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11" y="1513164"/>
            <a:ext cx="37242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25882" y="1484784"/>
            <a:ext cx="3554030" cy="14571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endParaRPr lang="en-US" altLang="zh-CN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1520" y="3284984"/>
            <a:ext cx="4320480" cy="15696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defRPr/>
            </a:pPr>
            <a:r>
              <a:rPr lang="en-US" altLang="zh-CN" sz="24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– </a:t>
            </a: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–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endParaRPr lang="en-US" altLang="zh-CN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11560" y="5243716"/>
            <a:ext cx="3772598" cy="15696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S11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defRPr/>
            </a:pP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S22</a:t>
            </a:r>
            <a:endParaRPr lang="en-US" altLang="zh-CN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左大括号 11"/>
          <p:cNvSpPr/>
          <p:nvPr/>
        </p:nvSpPr>
        <p:spPr bwMode="auto">
          <a:xfrm>
            <a:off x="287524" y="1844824"/>
            <a:ext cx="252028" cy="1008112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5" name="左大括号 14"/>
          <p:cNvSpPr/>
          <p:nvPr/>
        </p:nvSpPr>
        <p:spPr bwMode="auto">
          <a:xfrm>
            <a:off x="287524" y="3717032"/>
            <a:ext cx="252028" cy="1008112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左大括号 22"/>
          <p:cNvSpPr/>
          <p:nvPr/>
        </p:nvSpPr>
        <p:spPr bwMode="auto">
          <a:xfrm>
            <a:off x="323528" y="5517232"/>
            <a:ext cx="288272" cy="1008112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" name="下箭头 20"/>
          <p:cNvSpPr>
            <a:spLocks noChangeAspect="1"/>
          </p:cNvSpPr>
          <p:nvPr/>
        </p:nvSpPr>
        <p:spPr bwMode="auto">
          <a:xfrm>
            <a:off x="1750729" y="2996952"/>
            <a:ext cx="310145" cy="468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" name="下箭头 24"/>
          <p:cNvSpPr>
            <a:spLocks noChangeAspect="1"/>
          </p:cNvSpPr>
          <p:nvPr/>
        </p:nvSpPr>
        <p:spPr bwMode="auto">
          <a:xfrm>
            <a:off x="1763686" y="4833208"/>
            <a:ext cx="310145" cy="468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节点电压法（略）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833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 animBg="1"/>
      <p:bldP spid="23" grpId="0" animBg="1"/>
      <p:bldP spid="21" grpId="0" animBg="1"/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.2.1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节点电压方程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181" y="836712"/>
            <a:ext cx="28152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1303458" y="1412776"/>
            <a:ext cx="3772598" cy="15696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S11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200000"/>
              </a:lnSpc>
              <a:defRPr/>
            </a:pP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S22</a:t>
            </a:r>
            <a:endParaRPr lang="en-US" altLang="zh-CN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左大括号 22"/>
          <p:cNvSpPr/>
          <p:nvPr/>
        </p:nvSpPr>
        <p:spPr bwMode="auto">
          <a:xfrm>
            <a:off x="1043368" y="1772816"/>
            <a:ext cx="288272" cy="1008112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3068960"/>
            <a:ext cx="8784976" cy="3767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AutoNum type="arabicParenBoth"/>
            </a:pPr>
            <a:r>
              <a:rPr lang="en-US" altLang="zh-CN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2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2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分别是节点①②关联的所有电导之和，称为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自电导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，其值为正；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Tx/>
              <a:buAutoNum type="arabicParenBoth"/>
            </a:pPr>
            <a:r>
              <a:rPr lang="en-US" altLang="zh-CN" sz="2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2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2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是节点①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②间公共支路共有电导之和，称为互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电导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，其值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为负；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Tx/>
              <a:buAutoNum type="arabicParenBoth"/>
            </a:pPr>
            <a:r>
              <a:rPr lang="en-US" altLang="zh-CN" sz="2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S11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2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S22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分别是流过节点①、②的电流源的电流代数和（流入节点的电流极性为“﹢”，流出节点的电流极性为“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”）。如果存在电压源，利用欧姆定律</a:t>
            </a:r>
            <a:r>
              <a:rPr lang="en-US" altLang="zh-CN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转换为电流源，</a:t>
            </a:r>
            <a:r>
              <a:rPr lang="en-US" altLang="zh-CN" sz="2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是电压源的电压，</a:t>
            </a:r>
            <a:r>
              <a:rPr lang="en-US" altLang="zh-CN" sz="22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为电压源串联的电阻。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节点电压法（略）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403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.2.1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节点电压方程</a:t>
            </a:r>
          </a:p>
        </p:txBody>
      </p:sp>
      <p:sp>
        <p:nvSpPr>
          <p:cNvPr id="14" name="矩形 13"/>
          <p:cNvSpPr/>
          <p:nvPr/>
        </p:nvSpPr>
        <p:spPr>
          <a:xfrm>
            <a:off x="35496" y="1844824"/>
            <a:ext cx="7848872" cy="532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对含有（</a:t>
            </a:r>
            <a:r>
              <a:rPr lang="en-US" altLang="zh-CN" sz="2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n+i</a:t>
            </a:r>
            <a:r>
              <a:rPr lang="zh-CN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）个节点的电流，节点电压方程的一般形式是</a:t>
            </a:r>
            <a:r>
              <a:rPr lang="zh-CN" altLang="en-US" sz="2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2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03648" y="2708920"/>
            <a:ext cx="5184576" cy="3046988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65000"/>
              </a:schemeClr>
            </a:solidFill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>
              <a:lnSpc>
                <a:spcPct val="200000"/>
              </a:lnSpc>
              <a:defRPr/>
            </a:pP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+……+</a:t>
            </a:r>
            <a:r>
              <a:rPr lang="en-US" altLang="zh-CN" sz="24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1n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S11</a:t>
            </a:r>
            <a:endParaRPr lang="en-US" altLang="zh-CN" sz="2400" b="1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200000"/>
              </a:lnSpc>
              <a:defRPr/>
            </a:pP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+……+</a:t>
            </a:r>
            <a:r>
              <a:rPr lang="en-US" altLang="zh-CN" sz="24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1n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S22</a:t>
            </a:r>
          </a:p>
          <a:p>
            <a:pPr lvl="0">
              <a:lnSpc>
                <a:spcPct val="200000"/>
              </a:lnSpc>
              <a:defRPr/>
            </a:pPr>
            <a:r>
              <a:rPr lang="en-US" altLang="zh-CN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……</a:t>
            </a:r>
          </a:p>
          <a:p>
            <a:pPr lvl="0" algn="ctr">
              <a:lnSpc>
                <a:spcPct val="200000"/>
              </a:lnSpc>
              <a:defRPr/>
            </a:pP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n1</a:t>
            </a:r>
            <a:r>
              <a:rPr lang="en-US" altLang="zh-CN" sz="2400" b="1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altLang="zh-CN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+……+</a:t>
            </a:r>
            <a:r>
              <a:rPr lang="en-US" altLang="zh-CN" sz="2400" b="1" i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altLang="zh-CN" sz="2400" b="1" i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b="1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400" b="1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kern="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Snn</a:t>
            </a:r>
            <a:endParaRPr lang="en-US" altLang="zh-CN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20272" y="3942430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(2-4)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节点电压法（略）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72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4517583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.2.2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节点电压法计算步骤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628800"/>
            <a:ext cx="8784976" cy="574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假设电路中有（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n+1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）个节点，计算步骤如下：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2420888"/>
            <a:ext cx="8568952" cy="3921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AutoNum type="arabicParenBoth"/>
            </a:pPr>
            <a:r>
              <a:rPr lang="zh-CN" altLang="en-US" sz="22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如果电路存在恒压源与电阻串联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，利用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I=U/R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转换为恒流源和电阻并联，与电流源串联的电阻不起作用；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AutoNum type="arabicParenBoth"/>
            </a:pP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预设参考零点，标出其它点的节点号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2……n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，并假设各节点的电位变量</a:t>
            </a:r>
            <a:r>
              <a:rPr lang="en-U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en-U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Tx/>
              <a:buAutoNum type="arabicParenBoth"/>
            </a:pP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直接按“自电导”、“互电导”、流过某节点“电流源电流代数和”的概念列写节点电压方程；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Tx/>
              <a:buAutoNum type="arabicParenBoth"/>
            </a:pP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求解节点电压方程，解得各节点电位；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eaLnBrk="0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FontTx/>
              <a:buAutoNum type="arabicParenBoth"/>
            </a:pPr>
            <a:r>
              <a:rPr lang="zh-CN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利用电路定律求出各支流电流，最后求取其他量。</a:t>
            </a:r>
            <a:endParaRPr lang="en-US" altLang="zh-CN" sz="2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节点电压法（略）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2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512" y="1556792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2-3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列出右图所示电路的节点方程。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2204864"/>
            <a:ext cx="5544616" cy="22382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sx="1000" sy="1000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解：假设电路参考零点为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点，独立节点①②③的电位为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，利用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2400" i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将恒压源与电阻串联转换为恒流源与电阻并联，可得电路节点方程：</a:t>
            </a:r>
            <a:endParaRPr lang="en-US" altLang="zh-CN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21" y="1628800"/>
            <a:ext cx="3048387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0477"/>
            <a:ext cx="3134204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989094"/>
              </p:ext>
            </p:extLst>
          </p:nvPr>
        </p:nvGraphicFramePr>
        <p:xfrm>
          <a:off x="378034" y="4443105"/>
          <a:ext cx="4162154" cy="2256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77" name="Equation" r:id="rId5" imgW="2717640" imgH="1473120" progId="Equation.DSMT4">
                  <p:embed/>
                </p:oleObj>
              </mc:Choice>
              <mc:Fallback>
                <p:oleObj name="Equation" r:id="rId5" imgW="2717640" imgH="1473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034" y="4443105"/>
                        <a:ext cx="4162154" cy="2256121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8867" y="889556"/>
            <a:ext cx="4517583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.2.2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节点电压法计算步骤</a:t>
            </a:r>
          </a:p>
        </p:txBody>
      </p:sp>
      <p:sp>
        <p:nvSpPr>
          <p:cNvPr id="11" name="矩形 10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节点电压法（略）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837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-4737"/>
            <a:ext cx="8352928" cy="7694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项目二  直流电路的分析</a:t>
            </a:r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179512" y="980728"/>
            <a:ext cx="8640960" cy="494787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学习目标</a:t>
            </a:r>
            <a:endParaRPr lang="en-US" altLang="zh-CN" sz="28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571500" indent="-571500" algn="just">
              <a:lnSpc>
                <a:spcPct val="170000"/>
              </a:lnSpc>
              <a:buBlip>
                <a:blip r:embed="rId2"/>
              </a:buBlip>
            </a:pPr>
            <a:r>
              <a:rPr lang="zh-CN" altLang="en-US" sz="2600" b="1" dirty="0" smtClean="0">
                <a:solidFill>
                  <a:schemeClr val="tx1"/>
                </a:solidFill>
                <a:latin typeface="+mn-ea"/>
              </a:rPr>
              <a:t>掌握电路的基尔霍夫定律。</a:t>
            </a:r>
            <a:endParaRPr lang="en-US" altLang="zh-CN" sz="2600" b="1" dirty="0" smtClean="0">
              <a:solidFill>
                <a:schemeClr val="tx1"/>
              </a:solidFill>
              <a:latin typeface="+mn-ea"/>
            </a:endParaRPr>
          </a:p>
          <a:p>
            <a:pPr marL="571500" indent="-571500" algn="just">
              <a:lnSpc>
                <a:spcPct val="170000"/>
              </a:lnSpc>
              <a:buBlip>
                <a:blip r:embed="rId2"/>
              </a:buBlip>
            </a:pPr>
            <a:r>
              <a:rPr lang="zh-CN" altLang="en-US" sz="2600" b="1" dirty="0" smtClean="0">
                <a:solidFill>
                  <a:schemeClr val="tx1"/>
                </a:solidFill>
                <a:latin typeface="+mn-ea"/>
                <a:ea typeface="+mn-ea"/>
              </a:rPr>
              <a:t>熟练运用支路电流法分析电路。</a:t>
            </a:r>
            <a:endParaRPr lang="en-US" altLang="zh-CN" sz="26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571500" indent="-571500" algn="just">
              <a:lnSpc>
                <a:spcPct val="170000"/>
              </a:lnSpc>
              <a:buBlip>
                <a:blip r:embed="rId2"/>
              </a:buBlip>
            </a:pPr>
            <a:r>
              <a:rPr lang="zh-CN" altLang="en-US" sz="2600" b="1" dirty="0" smtClean="0">
                <a:solidFill>
                  <a:schemeClr val="tx1"/>
                </a:solidFill>
                <a:latin typeface="+mn-ea"/>
                <a:ea typeface="+mn-ea"/>
              </a:rPr>
              <a:t>理解电路等效变换的概念，掌握运用两种电源模型等效变换、戴维南定理进行电路分析计算。</a:t>
            </a:r>
            <a:endParaRPr lang="en-US" altLang="zh-CN" sz="2600" b="1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marL="571500" indent="-571500" algn="just">
              <a:lnSpc>
                <a:spcPct val="170000"/>
              </a:lnSpc>
              <a:buBlip>
                <a:blip r:embed="rId2"/>
              </a:buBlip>
            </a:pPr>
            <a:r>
              <a:rPr lang="zh-CN" altLang="en-US" sz="2600" b="1" dirty="0" smtClean="0">
                <a:solidFill>
                  <a:schemeClr val="tx1"/>
                </a:solidFill>
                <a:latin typeface="+mn-ea"/>
                <a:ea typeface="+mn-ea"/>
              </a:rPr>
              <a:t>理解叠加原理和受控源的作用。</a:t>
            </a:r>
            <a:endParaRPr lang="zh-CN" altLang="en-US" sz="2600" b="1" dirty="0">
              <a:solidFill>
                <a:schemeClr val="tx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29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.2.3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弥尔曼定理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628800"/>
            <a:ext cx="8784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Arial" charset="0"/>
              </a:rPr>
              <a:t>        弥</a:t>
            </a:r>
            <a:r>
              <a:rPr lang="zh-CN" altLang="en-US" sz="2400" b="1" dirty="0">
                <a:latin typeface="Arial" charset="0"/>
              </a:rPr>
              <a:t>尔曼定理</a:t>
            </a:r>
            <a:r>
              <a:rPr lang="zh-CN" altLang="en-US" sz="2400" dirty="0">
                <a:latin typeface="Arial" charset="0"/>
              </a:rPr>
              <a:t>是</a:t>
            </a:r>
            <a:r>
              <a:rPr lang="zh-CN" altLang="en-US" sz="2400" dirty="0" smtClean="0">
                <a:latin typeface="Arial" charset="0"/>
              </a:rPr>
              <a:t>指用来解由</a:t>
            </a:r>
            <a:r>
              <a:rPr lang="zh-CN" altLang="en-US" sz="2400" dirty="0">
                <a:latin typeface="Arial" charset="0"/>
              </a:rPr>
              <a:t>电压源和</a:t>
            </a:r>
            <a:r>
              <a:rPr lang="zh-CN" altLang="en-US" sz="2400" dirty="0" smtClean="0">
                <a:latin typeface="Arial" charset="0"/>
              </a:rPr>
              <a:t>电阻串联组成</a:t>
            </a:r>
            <a:r>
              <a:rPr lang="zh-CN" altLang="en-US" sz="2400" dirty="0">
                <a:latin typeface="Arial" charset="0"/>
              </a:rPr>
              <a:t>的</a:t>
            </a:r>
            <a:r>
              <a:rPr lang="zh-CN" altLang="en-US" sz="2400" b="1" dirty="0">
                <a:solidFill>
                  <a:srgbClr val="0000CC"/>
                </a:solidFill>
                <a:latin typeface="Arial" charset="0"/>
              </a:rPr>
              <a:t>两个节点</a:t>
            </a:r>
            <a:r>
              <a:rPr lang="zh-CN" altLang="en-US" sz="2400" dirty="0">
                <a:latin typeface="Arial" charset="0"/>
              </a:rPr>
              <a:t>电路的节点电压</a:t>
            </a:r>
            <a:r>
              <a:rPr lang="zh-CN" altLang="en-US" sz="2400" dirty="0" smtClean="0">
                <a:latin typeface="Arial" charset="0"/>
              </a:rPr>
              <a:t>法，也就是</a:t>
            </a:r>
            <a:r>
              <a:rPr lang="zh-CN" altLang="en-US" sz="2400" dirty="0">
                <a:latin typeface="Arial" charset="0"/>
              </a:rPr>
              <a:t>在只有一个独立节点时，该节点电压的表达式的通用</a:t>
            </a:r>
            <a:r>
              <a:rPr lang="zh-CN" altLang="en-US" sz="2400" dirty="0" smtClean="0">
                <a:latin typeface="Arial" charset="0"/>
              </a:rPr>
              <a:t>形式，它</a:t>
            </a:r>
            <a:r>
              <a:rPr lang="zh-CN" altLang="en-US" sz="2400" dirty="0">
                <a:latin typeface="Arial" charset="0"/>
              </a:rPr>
              <a:t>是节点电压法的一种</a:t>
            </a:r>
            <a:r>
              <a:rPr lang="zh-CN" altLang="en-US" sz="2400" dirty="0" smtClean="0">
                <a:latin typeface="Arial" charset="0"/>
              </a:rPr>
              <a:t>特殊情况。</a:t>
            </a:r>
            <a:endParaRPr lang="zh-CN" altLang="en-US" sz="2400" dirty="0">
              <a:latin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1520" y="3645024"/>
            <a:ext cx="5544616" cy="17543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sx="1000" sy="1000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如右图所示，两个节点，一个节点电压方程：</a:t>
            </a:r>
            <a:endParaRPr lang="en-US" altLang="zh-CN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en-US" altLang="zh-CN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+G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altLang="zh-CN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b="1" i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S3</a:t>
            </a:r>
            <a:r>
              <a:rPr lang="en-US" altLang="zh-CN" sz="2400" b="1" kern="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右箭头 1"/>
          <p:cNvSpPr/>
          <p:nvPr/>
        </p:nvSpPr>
        <p:spPr bwMode="auto">
          <a:xfrm>
            <a:off x="395536" y="5877272"/>
            <a:ext cx="480685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425257"/>
              </p:ext>
            </p:extLst>
          </p:nvPr>
        </p:nvGraphicFramePr>
        <p:xfrm>
          <a:off x="1236261" y="5589240"/>
          <a:ext cx="2143888" cy="1071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17" name="Equation" r:id="rId3" imgW="965160" imgH="482400" progId="Equation.DSMT4">
                  <p:embed/>
                </p:oleObj>
              </mc:Choice>
              <mc:Fallback>
                <p:oleObj name="Equation" r:id="rId3" imgW="9651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36261" y="5589240"/>
                        <a:ext cx="2143888" cy="1071944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851920" y="5854519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(2-5)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504" y="3501008"/>
            <a:ext cx="3072000" cy="23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节点电压法（略）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453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.2.3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弥尔曼定理</a:t>
            </a:r>
          </a:p>
        </p:txBody>
      </p:sp>
      <p:sp>
        <p:nvSpPr>
          <p:cNvPr id="10" name="矩形 9"/>
          <p:cNvSpPr/>
          <p:nvPr/>
        </p:nvSpPr>
        <p:spPr>
          <a:xfrm>
            <a:off x="269488" y="2492896"/>
            <a:ext cx="5544616" cy="38010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sx="1000" sy="1000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解：电路中有两个节点，假设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为参考零点，而节点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电位为</a:t>
            </a:r>
            <a:r>
              <a:rPr lang="en-US" altLang="zh-CN" sz="24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kern="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，可得节点电压方程：</a:t>
            </a:r>
            <a:endParaRPr lang="en-US" altLang="zh-CN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endParaRPr lang="en-US" altLang="zh-CN" sz="2400" kern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3000"/>
              </a:spcAft>
              <a:defRPr/>
            </a:pPr>
            <a:endParaRPr lang="en-US" altLang="zh-CN" sz="2400" kern="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endParaRPr lang="en-US" altLang="zh-CN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9512" y="1556792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2-4   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图电路中，使用节点电压法求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04" y="1556792"/>
            <a:ext cx="31623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39942"/>
              </p:ext>
            </p:extLst>
          </p:nvPr>
        </p:nvGraphicFramePr>
        <p:xfrm>
          <a:off x="1187623" y="3717032"/>
          <a:ext cx="3469567" cy="1577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29" name="Equation" r:id="rId4" imgW="1676160" imgH="761760" progId="Equation.DSMT4">
                  <p:embed/>
                </p:oleObj>
              </mc:Choice>
              <mc:Fallback>
                <p:oleObj name="Equation" r:id="rId4" imgW="1676160" imgH="761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3" y="3717032"/>
                        <a:ext cx="3469567" cy="15770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899690"/>
              </p:ext>
            </p:extLst>
          </p:nvPr>
        </p:nvGraphicFramePr>
        <p:xfrm>
          <a:off x="1242517" y="5661248"/>
          <a:ext cx="3473499" cy="84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30" name="Equation" r:id="rId6" imgW="1625400" imgH="393480" progId="Equation.DSMT4">
                  <p:embed/>
                </p:oleObj>
              </mc:Choice>
              <mc:Fallback>
                <p:oleObj name="Equation" r:id="rId6" imgW="1625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42517" y="5661248"/>
                        <a:ext cx="3473499" cy="841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2.2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节点电压法（略）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005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64904"/>
            <a:ext cx="8446483" cy="1064330"/>
          </a:xfrm>
          <a:prstGeom prst="rect">
            <a:avLst/>
          </a:prstGeom>
          <a:gradFill rotWithShape="1">
            <a:gsLst>
              <a:gs pos="0">
                <a:srgbClr val="FEB80A">
                  <a:tint val="62000"/>
                  <a:satMod val="180000"/>
                </a:srgbClr>
              </a:gs>
              <a:gs pos="65000">
                <a:srgbClr val="FEB80A">
                  <a:tint val="32000"/>
                  <a:satMod val="250000"/>
                </a:srgbClr>
              </a:gs>
              <a:gs pos="100000">
                <a:srgbClr val="FEB80A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FEB80A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See You Next Week (8-1)</a:t>
            </a:r>
            <a:endParaRPr lang="zh-CN" altLang="en-US" sz="4800" b="1" dirty="0">
              <a:solidFill>
                <a:srgbClr val="0000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1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45060"/>
          <p:cNvSpPr txBox="1"/>
          <p:nvPr/>
        </p:nvSpPr>
        <p:spPr>
          <a:xfrm>
            <a:off x="-36512" y="1070435"/>
            <a:ext cx="4824536" cy="702381"/>
          </a:xfrm>
          <a:prstGeom prst="rect">
            <a:avLst/>
          </a:prstGeom>
          <a:noFill/>
          <a:ln w="9525">
            <a:noFill/>
          </a:ln>
        </p:spPr>
        <p:txBody>
          <a:bodyPr wrap="square" lIns="85988" tIns="42994" rIns="85988" bIns="42994">
            <a:spAutoFit/>
          </a:bodyPr>
          <a:lstStyle/>
          <a:p>
            <a:pPr defTabSz="98298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怎么写实验报告？</a:t>
            </a:r>
            <a:endParaRPr lang="en-US" altLang="zh-CN" sz="3200" b="1" noProof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228184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45060"/>
          <p:cNvSpPr txBox="1"/>
          <p:nvPr/>
        </p:nvSpPr>
        <p:spPr>
          <a:xfrm>
            <a:off x="107504" y="2199331"/>
            <a:ext cx="3672408" cy="3533925"/>
          </a:xfrm>
          <a:prstGeom prst="rect">
            <a:avLst/>
          </a:prstGeom>
          <a:noFill/>
          <a:ln w="9525">
            <a:noFill/>
          </a:ln>
        </p:spPr>
        <p:txBody>
          <a:bodyPr wrap="square" lIns="85988" tIns="42994" rIns="85988" bIns="42994">
            <a:spAutoFit/>
          </a:bodyPr>
          <a:lstStyle/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实验名称</a:t>
            </a:r>
            <a:endParaRPr lang="en-US" altLang="zh-CN" sz="3200" b="1" noProof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实验目的</a:t>
            </a:r>
            <a:endParaRPr lang="en-US" altLang="zh-CN" sz="3200" b="1" noProof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实验要求</a:t>
            </a:r>
            <a:endParaRPr lang="en-US" altLang="zh-CN" sz="3200" b="1" noProof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实验内容</a:t>
            </a:r>
            <a:endParaRPr lang="en-US" altLang="zh-CN" sz="3200" b="1" noProof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实验小结</a:t>
            </a:r>
            <a:endParaRPr lang="en-US" altLang="zh-CN" sz="3200" b="1" noProof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45060"/>
          <p:cNvSpPr txBox="1"/>
          <p:nvPr/>
        </p:nvSpPr>
        <p:spPr>
          <a:xfrm>
            <a:off x="4716016" y="1052736"/>
            <a:ext cx="4824536" cy="702381"/>
          </a:xfrm>
          <a:prstGeom prst="rect">
            <a:avLst/>
          </a:prstGeom>
          <a:noFill/>
          <a:ln w="9525">
            <a:noFill/>
          </a:ln>
        </p:spPr>
        <p:txBody>
          <a:bodyPr wrap="square" lIns="85988" tIns="42994" rIns="85988" bIns="42994">
            <a:spAutoFit/>
          </a:bodyPr>
          <a:lstStyle/>
          <a:p>
            <a:pPr defTabSz="98298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000" b="1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zh-CN" altLang="en-US" sz="4000" b="1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题</a:t>
            </a:r>
            <a:r>
              <a:rPr lang="zh-CN" altLang="en-US" sz="4000" b="1" noProof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步骤</a:t>
            </a:r>
            <a:r>
              <a:rPr lang="zh-CN" altLang="en-US" sz="4000" b="1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3200" b="1" noProof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45060"/>
          <p:cNvSpPr txBox="1"/>
          <p:nvPr/>
        </p:nvSpPr>
        <p:spPr>
          <a:xfrm>
            <a:off x="4788024" y="2115157"/>
            <a:ext cx="4392488" cy="3533925"/>
          </a:xfrm>
          <a:prstGeom prst="rect">
            <a:avLst/>
          </a:prstGeom>
          <a:noFill/>
          <a:ln w="9525">
            <a:noFill/>
          </a:ln>
        </p:spPr>
        <p:txBody>
          <a:bodyPr wrap="square" lIns="85988" tIns="42994" rIns="85988" bIns="42994">
            <a:spAutoFit/>
          </a:bodyPr>
          <a:lstStyle/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“解：”</a:t>
            </a:r>
            <a:endParaRPr lang="en-US" altLang="zh-CN" sz="3200" b="1" noProof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电路图</a:t>
            </a:r>
            <a:endParaRPr lang="en-US" altLang="zh-CN" sz="3200" b="1" noProof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电压或者电流方程</a:t>
            </a:r>
            <a:endParaRPr lang="en-US" altLang="zh-CN" sz="3200" b="1" noProof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计算结果</a:t>
            </a:r>
            <a:endParaRPr lang="en-US" altLang="zh-CN" sz="3200" b="1" noProof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defTabSz="982980" fontAlgn="base"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结果带有单位</a:t>
            </a:r>
            <a:endParaRPr lang="en-US" altLang="zh-CN" sz="3200" b="1" noProof="1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8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45060"/>
          <p:cNvSpPr txBox="1"/>
          <p:nvPr/>
        </p:nvSpPr>
        <p:spPr>
          <a:xfrm>
            <a:off x="179512" y="936000"/>
            <a:ext cx="8820472" cy="4857364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solidFill>
              <a:schemeClr val="accent5"/>
            </a:solidFill>
          </a:ln>
        </p:spPr>
        <p:txBody>
          <a:bodyPr wrap="square" lIns="85988" tIns="42994" rIns="85988" bIns="42994">
            <a:spAutoFit/>
          </a:bodyPr>
          <a:lstStyle/>
          <a:p>
            <a:pPr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电流方程（</a:t>
            </a:r>
            <a:r>
              <a:rPr lang="en-US" altLang="zh-CN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方程）：</a:t>
            </a:r>
            <a:endParaRPr lang="en-US" altLang="zh-CN" sz="36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标出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各</a:t>
            </a:r>
            <a:r>
              <a:rPr lang="zh-CN" altLang="en-US" sz="3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支路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电流的</a:t>
            </a:r>
            <a:r>
              <a:rPr lang="zh-CN" altLang="en-US" sz="32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参考方向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3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</a:t>
            </a:r>
            <a:r>
              <a:rPr lang="zh-CN" altLang="en-US" sz="3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节点个数</a:t>
            </a:r>
            <a:r>
              <a:rPr lang="en-US" altLang="zh-CN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32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节点处输出和输入</a:t>
            </a:r>
            <a:r>
              <a:rPr lang="zh-CN" altLang="en-US" sz="32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电流；</a:t>
            </a:r>
            <a:endParaRPr lang="en-US" altLang="zh-CN" sz="32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</a:t>
            </a:r>
            <a:r>
              <a:rPr lang="en-US" altLang="zh-CN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n–1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altLang="zh-CN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3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228184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8867" y="107921"/>
            <a:ext cx="4817344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支路电流法的一般步骤</a:t>
            </a: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51683"/>
              </p:ext>
            </p:extLst>
          </p:nvPr>
        </p:nvGraphicFramePr>
        <p:xfrm>
          <a:off x="4518025" y="5121275"/>
          <a:ext cx="16113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628" name="Equation" r:id="rId4" imgW="1015920" imgH="253800" progId="Equation.DSMT4">
                  <p:embed/>
                </p:oleObj>
              </mc:Choice>
              <mc:Fallback>
                <p:oleObj name="Equation" r:id="rId4" imgW="1015920" imgH="2538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5121275"/>
                        <a:ext cx="1611313" cy="4683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000" y="1903814"/>
            <a:ext cx="2484210" cy="347787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EB80A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600" b="1" dirty="0" smtClean="0">
                <a:latin typeface="+mn-ea"/>
              </a:rPr>
              <a:t>口诀：</a:t>
            </a:r>
            <a:endParaRPr lang="en-US" altLang="zh-CN" sz="3600" b="1" dirty="0" smtClean="0">
              <a:latin typeface="+mn-ea"/>
            </a:endParaRPr>
          </a:p>
          <a:p>
            <a:pPr marL="742950" indent="-7429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3600" b="1" dirty="0" smtClean="0">
                <a:latin typeface="+mn-ea"/>
              </a:rPr>
              <a:t>标方向</a:t>
            </a:r>
            <a:endParaRPr lang="en-US" altLang="zh-CN" sz="3600" b="1" dirty="0" smtClean="0">
              <a:latin typeface="+mn-ea"/>
            </a:endParaRPr>
          </a:p>
          <a:p>
            <a:pPr marL="742950" indent="-7429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3600" b="1" dirty="0" smtClean="0">
                <a:latin typeface="+mn-ea"/>
              </a:rPr>
              <a:t>定节点</a:t>
            </a:r>
            <a:endParaRPr lang="en-US" altLang="zh-CN" sz="3600" b="1" dirty="0" smtClean="0">
              <a:latin typeface="+mn-ea"/>
            </a:endParaRPr>
          </a:p>
          <a:p>
            <a:pPr marL="742950" indent="-7429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3600" b="1" dirty="0" smtClean="0">
                <a:latin typeface="+mn-ea"/>
              </a:rPr>
              <a:t>判出入</a:t>
            </a:r>
            <a:endParaRPr lang="en-US" altLang="zh-CN" sz="3600" b="1" dirty="0" smtClean="0">
              <a:latin typeface="+mn-ea"/>
            </a:endParaRPr>
          </a:p>
          <a:p>
            <a:pPr marL="742950" indent="-7429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3600" b="1" dirty="0" smtClean="0">
                <a:latin typeface="+mn-ea"/>
              </a:rPr>
              <a:t>列方程</a:t>
            </a:r>
            <a:endParaRPr lang="en-US" altLang="zh-CN" sz="36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32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45060"/>
          <p:cNvSpPr txBox="1"/>
          <p:nvPr/>
        </p:nvSpPr>
        <p:spPr>
          <a:xfrm>
            <a:off x="180000" y="936000"/>
            <a:ext cx="8820000" cy="584224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wrap="square" lIns="85988" tIns="42994" rIns="85988" bIns="42994">
            <a:spAutoFit/>
          </a:bodyPr>
          <a:lstStyle/>
          <a:p>
            <a:pPr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电压方程（</a:t>
            </a:r>
            <a:r>
              <a:rPr lang="en-US" altLang="zh-CN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3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zh-CN" altLang="en-US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3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方法一</a:t>
            </a:r>
            <a:r>
              <a:rPr lang="zh-CN" altLang="en-US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36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标出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各元件端电压的</a:t>
            </a:r>
            <a:r>
              <a:rPr lang="zh-CN" altLang="en-US" sz="32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参考方向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3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网孔个数</a:t>
            </a:r>
            <a:r>
              <a:rPr lang="en-US" altLang="zh-CN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32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设置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各网孔的</a:t>
            </a:r>
            <a:r>
              <a:rPr lang="zh-CN" altLang="en-US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绕行方向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32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判断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各元件电压的</a:t>
            </a:r>
            <a:r>
              <a:rPr lang="zh-CN" altLang="en-US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升降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32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3200" b="1" noProof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列出</a:t>
            </a:r>
            <a:r>
              <a:rPr lang="en-US" altLang="zh-CN" sz="32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en-US" altLang="zh-CN" sz="32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 </a:t>
            </a:r>
            <a:r>
              <a:rPr lang="en-US" altLang="zh-CN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3200" b="1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228184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8867" y="107921"/>
            <a:ext cx="4817344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支路电流法的一般步骤</a:t>
            </a: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15774" y="1903814"/>
            <a:ext cx="2448714" cy="4185761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EB80A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3600" b="1" dirty="0" smtClean="0">
                <a:latin typeface="+mn-ea"/>
              </a:rPr>
              <a:t>口诀：</a:t>
            </a:r>
            <a:endParaRPr lang="en-US" altLang="zh-CN" sz="3600" b="1" dirty="0" smtClean="0">
              <a:latin typeface="+mn-ea"/>
            </a:endParaRPr>
          </a:p>
          <a:p>
            <a:pPr marL="742950" indent="-7429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3600" b="1" dirty="0" smtClean="0">
                <a:latin typeface="+mn-ea"/>
              </a:rPr>
              <a:t>标方向</a:t>
            </a:r>
            <a:endParaRPr lang="en-US" altLang="zh-CN" sz="3600" b="1" dirty="0" smtClean="0">
              <a:latin typeface="+mn-ea"/>
            </a:endParaRPr>
          </a:p>
          <a:p>
            <a:pPr marL="742950" indent="-7429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3600" b="1" dirty="0" smtClean="0">
                <a:latin typeface="+mn-ea"/>
              </a:rPr>
              <a:t>定网孔</a:t>
            </a:r>
            <a:endParaRPr lang="en-US" altLang="zh-CN" sz="3600" b="1" dirty="0" smtClean="0">
              <a:latin typeface="+mn-ea"/>
            </a:endParaRPr>
          </a:p>
          <a:p>
            <a:pPr marL="742950" indent="-7429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3600" b="1" dirty="0" smtClean="0">
                <a:solidFill>
                  <a:srgbClr val="FF0000"/>
                </a:solidFill>
                <a:latin typeface="+mn-ea"/>
              </a:rPr>
              <a:t>设绕向</a:t>
            </a:r>
            <a:endParaRPr lang="en-US" altLang="zh-CN" sz="3600" b="1" dirty="0" smtClean="0">
              <a:solidFill>
                <a:srgbClr val="FF0000"/>
              </a:solidFill>
              <a:latin typeface="+mn-ea"/>
            </a:endParaRPr>
          </a:p>
          <a:p>
            <a:pPr marL="742950" indent="-7429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3600" b="1" dirty="0" smtClean="0">
                <a:latin typeface="+mn-ea"/>
              </a:rPr>
              <a:t>判升降</a:t>
            </a:r>
            <a:endParaRPr lang="en-US" altLang="zh-CN" sz="3600" b="1" dirty="0" smtClean="0">
              <a:latin typeface="+mn-ea"/>
            </a:endParaRPr>
          </a:p>
          <a:p>
            <a:pPr marL="742950" indent="-742950">
              <a:spcBef>
                <a:spcPts val="1200"/>
              </a:spcBef>
              <a:buFont typeface="+mj-ea"/>
              <a:buAutoNum type="circleNumDbPlain"/>
            </a:pPr>
            <a:r>
              <a:rPr lang="zh-CN" altLang="en-US" sz="3600" b="1" dirty="0" smtClean="0">
                <a:latin typeface="+mn-ea"/>
              </a:rPr>
              <a:t>列方程</a:t>
            </a:r>
            <a:endParaRPr lang="en-US" altLang="zh-CN" sz="3600" b="1" dirty="0" smtClean="0">
              <a:latin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06055"/>
              </p:ext>
            </p:extLst>
          </p:nvPr>
        </p:nvGraphicFramePr>
        <p:xfrm>
          <a:off x="4281488" y="6092825"/>
          <a:ext cx="16859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69" name="Equation" r:id="rId5" imgW="914400" imgH="253800" progId="Equation.DSMT4">
                  <p:embed/>
                </p:oleObj>
              </mc:Choice>
              <mc:Fallback>
                <p:oleObj name="Equation" r:id="rId5" imgW="914400" imgH="253800" progId="Equation.DSMT4">
                  <p:embed/>
                  <p:pic>
                    <p:nvPicPr>
                      <p:cNvPr id="0" name="对象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1488" y="6092825"/>
                        <a:ext cx="1685925" cy="468313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11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45060"/>
          <p:cNvSpPr txBox="1"/>
          <p:nvPr/>
        </p:nvSpPr>
        <p:spPr>
          <a:xfrm>
            <a:off x="180000" y="936000"/>
            <a:ext cx="8820000" cy="5842249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</a:ln>
        </p:spPr>
        <p:txBody>
          <a:bodyPr wrap="square" lIns="85988" tIns="42994" rIns="85988" bIns="42994">
            <a:spAutoFit/>
          </a:bodyPr>
          <a:lstStyle/>
          <a:p>
            <a:pPr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电压方程（</a:t>
            </a:r>
            <a:r>
              <a:rPr lang="en-US" altLang="zh-CN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36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zh-CN" altLang="en-US" sz="36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）方法二：</a:t>
            </a:r>
            <a:endParaRPr lang="en-US" altLang="zh-CN" sz="36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标</a:t>
            </a:r>
            <a:r>
              <a:rPr lang="zh-CN" altLang="en-US" sz="2800" b="1" noProof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出各支路的</a:t>
            </a:r>
            <a:r>
              <a:rPr lang="zh-CN" altLang="en-US" sz="28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参考方向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b="1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根据电流参考方向标出</a:t>
            </a:r>
            <a:r>
              <a:rPr lang="zh-CN" altLang="en-US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电阻元件电压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方向：由电流方向</a:t>
            </a:r>
            <a:r>
              <a:rPr lang="zh-CN" altLang="en-US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“→”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得出电压方向由</a:t>
            </a:r>
            <a:r>
              <a:rPr lang="zh-CN" altLang="en-US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zh-CN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”到“</a:t>
            </a:r>
            <a:r>
              <a:rPr lang="en-US" altLang="zh-CN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lang="zh-CN" altLang="en-US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b="1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b="1" noProof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确定</a:t>
            </a:r>
            <a:r>
              <a:rPr lang="zh-CN" altLang="en-US" sz="2800" b="1" noProof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电源电压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方向由“</a:t>
            </a:r>
            <a:r>
              <a:rPr lang="en-US" altLang="zh-CN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”到“</a:t>
            </a:r>
            <a:r>
              <a:rPr lang="en-US" altLang="zh-CN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lang="zh-CN" altLang="en-US" sz="28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800" b="1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 defTabSz="982980" fontAlgn="base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Font typeface="+mj-lt"/>
              <a:buAutoNum type="arabicPeriod"/>
            </a:pP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根据绕行方向，</a:t>
            </a:r>
            <a:r>
              <a:rPr lang="zh-CN" altLang="en-US" sz="2800" b="1" noProof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选起</a:t>
            </a:r>
            <a:r>
              <a:rPr lang="zh-CN" altLang="en-US" sz="2800" b="1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点列电压方程：</a:t>
            </a:r>
            <a:endParaRPr lang="en-US" altLang="zh-CN" sz="2800" b="1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82980" fontAlgn="base">
              <a:lnSpc>
                <a:spcPct val="150000"/>
              </a:lnSpc>
              <a:spcAft>
                <a:spcPct val="0"/>
              </a:spcAft>
            </a:pP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遇“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”写“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，遇“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”写“</a:t>
            </a:r>
            <a:r>
              <a:rPr lang="en-US" altLang="zh-CN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lang="zh-CN" altLang="en-US" sz="32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228184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8867" y="107921"/>
            <a:ext cx="4817344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支路电流法的一般步骤</a:t>
            </a: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45060"/>
          <p:cNvSpPr txBox="1"/>
          <p:nvPr/>
        </p:nvSpPr>
        <p:spPr>
          <a:xfrm>
            <a:off x="35496" y="905514"/>
            <a:ext cx="8820000" cy="579270"/>
          </a:xfrm>
          <a:prstGeom prst="rect">
            <a:avLst/>
          </a:prstGeom>
          <a:noFill/>
          <a:ln w="9525">
            <a:noFill/>
          </a:ln>
        </p:spPr>
        <p:txBody>
          <a:bodyPr wrap="square" lIns="85988" tIns="42994" rIns="85988" bIns="42994">
            <a:spAutoFit/>
          </a:bodyPr>
          <a:lstStyle/>
          <a:p>
            <a:pPr defTabSz="982980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列出下面电路网孔的</a:t>
            </a:r>
            <a:r>
              <a:rPr lang="en-US" altLang="zh-CN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32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endParaRPr lang="en-US" altLang="zh-CN" sz="3200" b="1" noProof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228184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8867" y="107921"/>
            <a:ext cx="4817344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支路电流法的一般步骤</a:t>
            </a: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3780470" cy="3600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1970" y="3789040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﹣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+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19672" y="3873822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﹣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</a:rPr>
              <a:t>+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904" y="3068960"/>
            <a:ext cx="417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 +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﹣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 bwMode="auto">
          <a:xfrm>
            <a:off x="3779912" y="2996952"/>
            <a:ext cx="0" cy="113935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直接箭头连接符 16"/>
          <p:cNvCxnSpPr/>
          <p:nvPr/>
        </p:nvCxnSpPr>
        <p:spPr bwMode="auto">
          <a:xfrm>
            <a:off x="323528" y="3861048"/>
            <a:ext cx="0" cy="9233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309347" y="1556792"/>
            <a:ext cx="4727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对于网孔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adega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，选择任意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起点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，列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电压方程：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16016" y="3049796"/>
            <a:ext cx="8034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864283" y="3068960"/>
            <a:ext cx="1164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258173" y="3068960"/>
            <a:ext cx="1018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﹣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椭圆 6"/>
          <p:cNvSpPr>
            <a:spLocks noChangeAspect="1"/>
          </p:cNvSpPr>
          <p:nvPr/>
        </p:nvSpPr>
        <p:spPr bwMode="auto">
          <a:xfrm>
            <a:off x="395536" y="5013176"/>
            <a:ext cx="252000" cy="25200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57535" y="3068960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endParaRPr lang="en-US" altLang="zh-C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035061" y="3068960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737479" y="5426060"/>
            <a:ext cx="3204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﹣U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s2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09347" y="3916213"/>
            <a:ext cx="47271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对于网孔</a:t>
            </a:r>
            <a:r>
              <a:rPr lang="en-US" altLang="zh-C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abcda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，选择任意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起点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，列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电压方程：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38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5" grpId="0"/>
      <p:bldP spid="6" grpId="0"/>
      <p:bldP spid="25" grpId="0"/>
      <p:bldP spid="27" grpId="0"/>
      <p:bldP spid="7" grpId="0" animBg="1"/>
      <p:bldP spid="28" grpId="0"/>
      <p:bldP spid="30" grpId="0"/>
      <p:bldP spid="31" grpId="0"/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228184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58867" y="107921"/>
            <a:ext cx="4817344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支路电流法的一般步骤</a:t>
            </a: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68" y="981368"/>
            <a:ext cx="6048752" cy="5760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7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5049" y="1772816"/>
            <a:ext cx="8871447" cy="30777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3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电路与网络：</a:t>
            </a:r>
            <a:endParaRPr lang="en-US" altLang="zh-CN" sz="3200" b="1" dirty="0" smtClean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电路：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由金属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导线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和电子元件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组成的导电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回路，称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为电路，通常作为整体时常称电路；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网络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：仅分析“口”与“口”之间的特性时称网络。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72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-4737"/>
            <a:ext cx="8352928" cy="76944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项目二  直流电路的分析</a:t>
            </a: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827584" y="836712"/>
            <a:ext cx="7920880" cy="568863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  <a:sym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宋体" pitchFamily="2" charset="-122"/>
                <a:sym typeface="Arial" pitchFamily="34" charset="0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2.1 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基尔霍夫定律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与支路电流法 </a:t>
            </a:r>
          </a:p>
          <a:p>
            <a:pPr algn="l">
              <a:lnSpc>
                <a:spcPct val="170000"/>
              </a:lnSpc>
            </a:pPr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2.2 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节点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电压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法</a:t>
            </a:r>
            <a:endParaRPr lang="en-US" altLang="zh-CN" sz="2800" b="1" dirty="0" smtClean="0">
              <a:solidFill>
                <a:schemeClr val="bg1">
                  <a:lumMod val="50000"/>
                </a:schemeClr>
              </a:solidFill>
              <a:latin typeface="+mn-ea"/>
              <a:ea typeface="+mn-ea"/>
            </a:endParaRPr>
          </a:p>
          <a:p>
            <a:pPr algn="l">
              <a:lnSpc>
                <a:spcPct val="17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2.3 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电阻的串、并联及混联 </a:t>
            </a:r>
            <a:endParaRPr lang="zh-CN" altLang="en-US" sz="28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lnSpc>
                <a:spcPct val="17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2.4 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电阻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的星形、三角形联结</a:t>
            </a:r>
            <a:r>
              <a:rPr lang="zh-CN" altLang="en-US" sz="2800" b="1" dirty="0" smtClean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及其等效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变换 </a:t>
            </a:r>
          </a:p>
          <a:p>
            <a:pPr algn="l">
              <a:lnSpc>
                <a:spcPct val="17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2.5 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电压源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与电流源的等效变换 </a:t>
            </a:r>
          </a:p>
          <a:p>
            <a:pPr algn="l">
              <a:lnSpc>
                <a:spcPct val="17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2.6 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戴维南定理</a:t>
            </a:r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rPr>
              <a:t>和诺顿定理 </a:t>
            </a:r>
          </a:p>
          <a:p>
            <a:pPr algn="l">
              <a:lnSpc>
                <a:spcPct val="17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2.7 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叠加原理 </a:t>
            </a:r>
            <a:endParaRPr lang="zh-CN" altLang="en-US" sz="28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lnSpc>
                <a:spcPct val="170000"/>
              </a:lnSpc>
            </a:pPr>
            <a:r>
              <a:rPr lang="en-US" altLang="zh-CN" sz="2800" b="1" dirty="0" smtClean="0">
                <a:solidFill>
                  <a:schemeClr val="tx1"/>
                </a:solidFill>
                <a:latin typeface="+mn-ea"/>
                <a:ea typeface="+mn-ea"/>
              </a:rPr>
              <a:t>2.8 </a:t>
            </a:r>
            <a:r>
              <a:rPr lang="zh-CN" altLang="en-US" sz="2800" b="1" dirty="0" smtClean="0">
                <a:solidFill>
                  <a:schemeClr val="tx1"/>
                </a:solidFill>
                <a:latin typeface="+mn-ea"/>
                <a:ea typeface="+mn-ea"/>
              </a:rPr>
              <a:t>受</a:t>
            </a:r>
            <a:r>
              <a:rPr lang="zh-CN" altLang="en-US" sz="2800" b="1" dirty="0">
                <a:solidFill>
                  <a:schemeClr val="tx1"/>
                </a:solidFill>
                <a:latin typeface="+mn-ea"/>
                <a:ea typeface="+mn-ea"/>
              </a:rPr>
              <a:t>控源和含受控源简单电路的分析 </a:t>
            </a:r>
          </a:p>
        </p:txBody>
      </p:sp>
    </p:spTree>
    <p:extLst>
      <p:ext uri="{BB962C8B-B14F-4D97-AF65-F5344CB8AC3E}">
        <p14:creationId xmlns:p14="http://schemas.microsoft.com/office/powerpoint/2010/main" val="3870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487825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二端网络及其等效电路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556792"/>
            <a:ext cx="87129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当电路只有两个端子与外部电路相连，具有一个输入端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和一个输出端口的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网络称为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二端网络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，也称为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一端口网络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或者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单口网络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。内部不含电源称为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无源二端网络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；内部含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称为</a:t>
            </a:r>
            <a:r>
              <a:rPr lang="zh-CN" alt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有源二端网络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。常用方框表示，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P(Passive)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代表无源，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A(Active)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代表有源。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280"/>
            <a:ext cx="4486310" cy="2016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660" y="3933280"/>
            <a:ext cx="3624828" cy="2016000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024" y="6011996"/>
            <a:ext cx="444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(a)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无源二端网络          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(b)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有源二端网络   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818" y="6011996"/>
            <a:ext cx="456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(c)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无源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二端网络方框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(d)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有源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二端网络方框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右箭头 5"/>
          <p:cNvSpPr/>
          <p:nvPr/>
        </p:nvSpPr>
        <p:spPr bwMode="auto">
          <a:xfrm>
            <a:off x="4683818" y="4797152"/>
            <a:ext cx="464246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6453336"/>
            <a:ext cx="444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2-11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二端网络的等效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1940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5536" y="4676685"/>
            <a:ext cx="82809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00CC"/>
                </a:solidFill>
                <a:latin typeface="Arial" charset="0"/>
              </a:rPr>
              <a:t>端口</a:t>
            </a:r>
            <a:r>
              <a:rPr lang="zh-CN" altLang="en-US" sz="2400" b="1" dirty="0" smtClean="0">
                <a:solidFill>
                  <a:srgbClr val="0000CC"/>
                </a:solidFill>
                <a:latin typeface="Arial" charset="0"/>
              </a:rPr>
              <a:t>电流</a:t>
            </a:r>
            <a:r>
              <a:rPr lang="zh-CN" altLang="en-US" sz="2400" b="1" dirty="0">
                <a:solidFill>
                  <a:srgbClr val="0000CC"/>
                </a:solidFill>
                <a:latin typeface="Arial" charset="0"/>
              </a:rPr>
              <a:t>：</a:t>
            </a:r>
            <a:r>
              <a:rPr lang="zh-CN" altLang="en-US" sz="2400" dirty="0" smtClean="0">
                <a:latin typeface="Arial" charset="0"/>
              </a:rPr>
              <a:t>从二端网络的一个端口流入的电流等于一个端</a:t>
            </a:r>
            <a:endParaRPr lang="en-US" altLang="zh-CN" sz="2400" dirty="0" smtClean="0">
              <a:latin typeface="Arial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400" dirty="0">
                <a:latin typeface="Arial" charset="0"/>
              </a:rPr>
              <a:t> </a:t>
            </a:r>
            <a:r>
              <a:rPr lang="en-US" altLang="zh-CN" sz="2400" dirty="0" smtClean="0">
                <a:latin typeface="Arial" charset="0"/>
              </a:rPr>
              <a:t>                      </a:t>
            </a:r>
            <a:r>
              <a:rPr lang="zh-CN" altLang="en-US" sz="2400" dirty="0" smtClean="0">
                <a:latin typeface="Arial" charset="0"/>
              </a:rPr>
              <a:t>口流出的电流，称为端口电流；</a:t>
            </a:r>
            <a:endParaRPr lang="en-US" altLang="zh-CN" sz="2400" dirty="0" smtClean="0">
              <a:latin typeface="Arial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00CC"/>
                </a:solidFill>
                <a:latin typeface="Arial" charset="0"/>
              </a:rPr>
              <a:t>端口</a:t>
            </a:r>
            <a:r>
              <a:rPr lang="zh-CN" altLang="en-US" sz="2400" b="1" dirty="0" smtClean="0">
                <a:solidFill>
                  <a:srgbClr val="0000CC"/>
                </a:solidFill>
                <a:latin typeface="Arial" charset="0"/>
              </a:rPr>
              <a:t>电压：</a:t>
            </a:r>
            <a:r>
              <a:rPr lang="zh-CN" altLang="en-US" sz="2400" dirty="0" smtClean="0">
                <a:latin typeface="Arial" charset="0"/>
              </a:rPr>
              <a:t>两个端口之间的电压称为端口电压。</a:t>
            </a:r>
            <a:endParaRPr lang="en-US" altLang="zh-CN" sz="2400" dirty="0" smtClean="0"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67" y="889556"/>
            <a:ext cx="487825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二端网络及其等效电路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8840"/>
            <a:ext cx="4466305" cy="2484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直接箭头连接符 4"/>
          <p:cNvCxnSpPr/>
          <p:nvPr/>
        </p:nvCxnSpPr>
        <p:spPr bwMode="auto">
          <a:xfrm flipH="1">
            <a:off x="3275856" y="2754000"/>
            <a:ext cx="3240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接箭头连接符 9"/>
          <p:cNvCxnSpPr/>
          <p:nvPr/>
        </p:nvCxnSpPr>
        <p:spPr bwMode="auto">
          <a:xfrm flipH="1">
            <a:off x="3275856" y="3801600"/>
            <a:ext cx="3240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437874" y="234888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9872" y="386104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6566" y="30596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zh-CN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直接箭头连接符 14"/>
          <p:cNvCxnSpPr/>
          <p:nvPr/>
        </p:nvCxnSpPr>
        <p:spPr bwMode="auto">
          <a:xfrm flipH="1">
            <a:off x="5863740" y="2736000"/>
            <a:ext cx="3240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箭头连接符 15"/>
          <p:cNvCxnSpPr/>
          <p:nvPr/>
        </p:nvCxnSpPr>
        <p:spPr bwMode="auto">
          <a:xfrm flipH="1">
            <a:off x="5863740" y="3780000"/>
            <a:ext cx="32403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6025758" y="234888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7756" y="3861048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zh-CN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4838" y="306896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zh-CN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85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3528" y="2060848"/>
            <a:ext cx="835292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800" dirty="0" smtClean="0">
                <a:latin typeface="Arial" charset="0"/>
              </a:rPr>
              <a:t>        如果一个二端网络端口的</a:t>
            </a:r>
            <a:r>
              <a:rPr lang="zh-CN" altLang="en-US" sz="2800" dirty="0" smtClean="0">
                <a:solidFill>
                  <a:srgbClr val="0000CC"/>
                </a:solidFill>
                <a:latin typeface="Arial" charset="0"/>
              </a:rPr>
              <a:t>伏安特性</a:t>
            </a:r>
            <a:r>
              <a:rPr lang="zh-CN" altLang="en-US" sz="2800" dirty="0" smtClean="0">
                <a:latin typeface="Arial" charset="0"/>
              </a:rPr>
              <a:t>与另一个二端网络端口的</a:t>
            </a:r>
            <a:r>
              <a:rPr lang="zh-CN" altLang="en-US" sz="2800" dirty="0" smtClean="0">
                <a:solidFill>
                  <a:srgbClr val="0000CC"/>
                </a:solidFill>
                <a:latin typeface="Arial" charset="0"/>
              </a:rPr>
              <a:t>伏安特性</a:t>
            </a:r>
            <a:r>
              <a:rPr lang="zh-CN" altLang="en-US" sz="2800" dirty="0" smtClean="0">
                <a:latin typeface="Arial" charset="0"/>
              </a:rPr>
              <a:t>相同，即使两电路内部结构不相同，对同一个外电路或者同一个负载而言也这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charset="0"/>
              </a:rPr>
              <a:t>两个电路互为等效</a:t>
            </a:r>
            <a:r>
              <a:rPr lang="zh-CN" altLang="en-US" sz="2800" dirty="0" smtClean="0">
                <a:latin typeface="Arial" charset="0"/>
              </a:rPr>
              <a:t>。电路的等效变换简单有效</a:t>
            </a:r>
            <a:r>
              <a:rPr lang="zh-CN" altLang="en-US" sz="2800" b="1" dirty="0" smtClean="0">
                <a:solidFill>
                  <a:srgbClr val="0000CC"/>
                </a:solidFill>
                <a:latin typeface="Arial" charset="0"/>
              </a:rPr>
              <a:t>，</a:t>
            </a:r>
            <a:r>
              <a:rPr lang="zh-CN" altLang="en-US" sz="2800" dirty="0" smtClean="0">
                <a:latin typeface="Arial" charset="0"/>
              </a:rPr>
              <a:t>是一种有效的分析电路的方法。</a:t>
            </a:r>
            <a:endParaRPr lang="zh-CN" altLang="en-US" sz="2800" dirty="0"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8867" y="889556"/>
            <a:ext cx="4878259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二端网络及其等效电路</a:t>
            </a:r>
          </a:p>
        </p:txBody>
      </p:sp>
    </p:spTree>
    <p:extLst>
      <p:ext uri="{BB962C8B-B14F-4D97-AF65-F5344CB8AC3E}">
        <p14:creationId xmlns:p14="http://schemas.microsoft.com/office/powerpoint/2010/main" val="165633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电阻的串联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412776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电路特点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2086104"/>
            <a:ext cx="8712968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：几个电阻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首尾依次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相连，各电阻流过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同一电流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的连接方式称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电阻串联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下图表示由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个电阻组成的串联电路，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表示总电压，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总电流，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各电阻的阻值，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表示各电阻上的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电压。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6160" y="6453336"/>
            <a:ext cx="444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2-12 (a)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电阻的串联电路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581128"/>
            <a:ext cx="4510141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51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电阻的串联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412776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电路特点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7504" y="2285871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）流过每个电阻的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电流相同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821153"/>
              </p:ext>
            </p:extLst>
          </p:nvPr>
        </p:nvGraphicFramePr>
        <p:xfrm>
          <a:off x="4451697" y="2420938"/>
          <a:ext cx="256857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1" name="Equation" r:id="rId4" imgW="1218960" imgH="228600" progId="Equation.DSMT4">
                  <p:embed/>
                </p:oleObj>
              </mc:Choice>
              <mc:Fallback>
                <p:oleObj name="Equation" r:id="rId4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697" y="2420938"/>
                        <a:ext cx="256857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1866796" y="3570511"/>
            <a:ext cx="5297492" cy="2090737"/>
            <a:chOff x="2290" y="1179"/>
            <a:chExt cx="3337" cy="1317"/>
          </a:xfrm>
        </p:grpSpPr>
        <p:sp>
          <p:nvSpPr>
            <p:cNvPr id="47" name="文本框 4183"/>
            <p:cNvSpPr txBox="1">
              <a:spLocks noChangeArrowheads="1"/>
            </p:cNvSpPr>
            <p:nvPr/>
          </p:nvSpPr>
          <p:spPr bwMode="auto">
            <a:xfrm>
              <a:off x="2562" y="2169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8" name="文本框 4184"/>
            <p:cNvSpPr txBox="1">
              <a:spLocks noChangeArrowheads="1"/>
            </p:cNvSpPr>
            <p:nvPr/>
          </p:nvSpPr>
          <p:spPr bwMode="auto">
            <a:xfrm>
              <a:off x="5284" y="2078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_</a:t>
              </a:r>
            </a:p>
          </p:txBody>
        </p:sp>
        <p:sp>
          <p:nvSpPr>
            <p:cNvPr id="49" name="文本框 4185"/>
            <p:cNvSpPr txBox="1">
              <a:spLocks noChangeArrowheads="1"/>
            </p:cNvSpPr>
            <p:nvPr/>
          </p:nvSpPr>
          <p:spPr bwMode="auto">
            <a:xfrm>
              <a:off x="2809" y="1179"/>
              <a:ext cx="4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1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0" name="文本框 4186"/>
            <p:cNvSpPr txBox="1">
              <a:spLocks noChangeArrowheads="1"/>
            </p:cNvSpPr>
            <p:nvPr/>
          </p:nvSpPr>
          <p:spPr bwMode="auto">
            <a:xfrm>
              <a:off x="4944" y="1179"/>
              <a:ext cx="40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i="1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n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51" name="组合 4187"/>
            <p:cNvGrpSpPr>
              <a:grpSpLocks/>
            </p:cNvGrpSpPr>
            <p:nvPr/>
          </p:nvGrpSpPr>
          <p:grpSpPr bwMode="auto">
            <a:xfrm>
              <a:off x="3222" y="1579"/>
              <a:ext cx="610" cy="439"/>
              <a:chOff x="296" y="1152"/>
              <a:chExt cx="581" cy="378"/>
            </a:xfrm>
          </p:grpSpPr>
          <p:sp>
            <p:nvSpPr>
              <p:cNvPr id="72" name="文本框 4188"/>
              <p:cNvSpPr txBox="1">
                <a:spLocks noChangeArrowheads="1"/>
              </p:cNvSpPr>
              <p:nvPr/>
            </p:nvSpPr>
            <p:spPr bwMode="auto">
              <a:xfrm>
                <a:off x="296" y="1248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3" name="文本框 4189"/>
              <p:cNvSpPr txBox="1">
                <a:spLocks noChangeArrowheads="1"/>
              </p:cNvSpPr>
              <p:nvPr/>
            </p:nvSpPr>
            <p:spPr bwMode="auto">
              <a:xfrm>
                <a:off x="685" y="115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74" name="文本框 4190"/>
              <p:cNvSpPr txBox="1">
                <a:spLocks noChangeArrowheads="1"/>
              </p:cNvSpPr>
              <p:nvPr/>
            </p:nvSpPr>
            <p:spPr bwMode="auto">
              <a:xfrm>
                <a:off x="445" y="1248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2</a:t>
                </a:r>
                <a:endParaRPr kumimoji="0" lang="en-US" altLang="zh-CN" sz="2800" b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52" name="文本框 4191"/>
            <p:cNvSpPr txBox="1">
              <a:spLocks noChangeArrowheads="1"/>
            </p:cNvSpPr>
            <p:nvPr/>
          </p:nvSpPr>
          <p:spPr bwMode="auto">
            <a:xfrm>
              <a:off x="2290" y="1752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I</a:t>
              </a:r>
            </a:p>
          </p:txBody>
        </p:sp>
        <p:sp>
          <p:nvSpPr>
            <p:cNvPr id="53" name="直接连接符 4192"/>
            <p:cNvSpPr>
              <a:spLocks noChangeShapeType="1"/>
            </p:cNvSpPr>
            <p:nvPr/>
          </p:nvSpPr>
          <p:spPr bwMode="auto">
            <a:xfrm>
              <a:off x="2517" y="1579"/>
              <a:ext cx="1461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54" name="组合 4193"/>
            <p:cNvGrpSpPr>
              <a:grpSpLocks/>
            </p:cNvGrpSpPr>
            <p:nvPr/>
          </p:nvGrpSpPr>
          <p:grpSpPr bwMode="auto">
            <a:xfrm>
              <a:off x="2562" y="1579"/>
              <a:ext cx="635" cy="439"/>
              <a:chOff x="489" y="1152"/>
              <a:chExt cx="605" cy="378"/>
            </a:xfrm>
          </p:grpSpPr>
          <p:sp>
            <p:nvSpPr>
              <p:cNvPr id="69" name="文本框 4194"/>
              <p:cNvSpPr txBox="1">
                <a:spLocks noChangeArrowheads="1"/>
              </p:cNvSpPr>
              <p:nvPr/>
            </p:nvSpPr>
            <p:spPr bwMode="auto">
              <a:xfrm>
                <a:off x="489" y="1248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0" name="文本框 4195"/>
              <p:cNvSpPr txBox="1">
                <a:spLocks noChangeArrowheads="1"/>
              </p:cNvSpPr>
              <p:nvPr/>
            </p:nvSpPr>
            <p:spPr bwMode="auto">
              <a:xfrm>
                <a:off x="902" y="115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71" name="文本框 4196"/>
              <p:cNvSpPr txBox="1">
                <a:spLocks noChangeArrowheads="1"/>
              </p:cNvSpPr>
              <p:nvPr/>
            </p:nvSpPr>
            <p:spPr bwMode="auto">
              <a:xfrm>
                <a:off x="643" y="1230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1</a:t>
                </a:r>
                <a:endPara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grpSp>
          <p:nvGrpSpPr>
            <p:cNvPr id="55" name="组合 4197"/>
            <p:cNvGrpSpPr>
              <a:grpSpLocks/>
            </p:cNvGrpSpPr>
            <p:nvPr/>
          </p:nvGrpSpPr>
          <p:grpSpPr bwMode="auto">
            <a:xfrm>
              <a:off x="4693" y="1544"/>
              <a:ext cx="782" cy="453"/>
              <a:chOff x="833" y="1082"/>
              <a:chExt cx="744" cy="390"/>
            </a:xfrm>
          </p:grpSpPr>
          <p:sp>
            <p:nvSpPr>
              <p:cNvPr id="66" name="文本框 4198"/>
              <p:cNvSpPr txBox="1">
                <a:spLocks noChangeArrowheads="1"/>
              </p:cNvSpPr>
              <p:nvPr/>
            </p:nvSpPr>
            <p:spPr bwMode="auto">
              <a:xfrm>
                <a:off x="833" y="1190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67" name="文本框 4199"/>
              <p:cNvSpPr txBox="1">
                <a:spLocks noChangeArrowheads="1"/>
              </p:cNvSpPr>
              <p:nvPr/>
            </p:nvSpPr>
            <p:spPr bwMode="auto">
              <a:xfrm>
                <a:off x="1385" y="108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68" name="文本框 4200"/>
              <p:cNvSpPr txBox="1">
                <a:spLocks noChangeArrowheads="1"/>
              </p:cNvSpPr>
              <p:nvPr/>
            </p:nvSpPr>
            <p:spPr bwMode="auto">
              <a:xfrm>
                <a:off x="1049" y="1190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n</a:t>
                </a:r>
                <a:endPara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56" name="直接连接符 4202"/>
            <p:cNvSpPr>
              <a:spLocks noChangeShapeType="1"/>
            </p:cNvSpPr>
            <p:nvPr/>
          </p:nvSpPr>
          <p:spPr bwMode="auto">
            <a:xfrm>
              <a:off x="5601" y="1579"/>
              <a:ext cx="0" cy="68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7" name="直接连接符 4203"/>
            <p:cNvSpPr>
              <a:spLocks noChangeShapeType="1"/>
            </p:cNvSpPr>
            <p:nvPr/>
          </p:nvSpPr>
          <p:spPr bwMode="auto">
            <a:xfrm>
              <a:off x="2521" y="1589"/>
              <a:ext cx="0" cy="67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8" name="文本框 4204"/>
            <p:cNvSpPr txBox="1">
              <a:spLocks noChangeArrowheads="1"/>
            </p:cNvSpPr>
            <p:nvPr/>
          </p:nvSpPr>
          <p:spPr bwMode="auto">
            <a:xfrm>
              <a:off x="3696" y="2169"/>
              <a:ext cx="33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U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9" name="文本框 4205"/>
            <p:cNvSpPr txBox="1">
              <a:spLocks noChangeArrowheads="1"/>
            </p:cNvSpPr>
            <p:nvPr/>
          </p:nvSpPr>
          <p:spPr bwMode="auto">
            <a:xfrm>
              <a:off x="3379" y="1179"/>
              <a:ext cx="40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2</a:t>
              </a:r>
              <a:endParaRPr kumimoji="0" lang="en-US" altLang="zh-CN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0" name="直接连接符 4206"/>
            <p:cNvSpPr>
              <a:spLocks noChangeShapeType="1"/>
            </p:cNvSpPr>
            <p:nvPr/>
          </p:nvSpPr>
          <p:spPr bwMode="auto">
            <a:xfrm flipV="1">
              <a:off x="2517" y="1706"/>
              <a:ext cx="0" cy="3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1" name="椭圆 4207"/>
            <p:cNvSpPr>
              <a:spLocks noChangeArrowheads="1"/>
            </p:cNvSpPr>
            <p:nvPr/>
          </p:nvSpPr>
          <p:spPr bwMode="auto">
            <a:xfrm>
              <a:off x="5556" y="2271"/>
              <a:ext cx="71" cy="79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2" name="椭圆 4208"/>
            <p:cNvSpPr>
              <a:spLocks noChangeArrowheads="1"/>
            </p:cNvSpPr>
            <p:nvPr/>
          </p:nvSpPr>
          <p:spPr bwMode="auto">
            <a:xfrm>
              <a:off x="2486" y="2269"/>
              <a:ext cx="71" cy="79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3" name="矩形 4210"/>
            <p:cNvSpPr>
              <a:spLocks noChangeArrowheads="1"/>
            </p:cNvSpPr>
            <p:nvPr/>
          </p:nvSpPr>
          <p:spPr bwMode="auto">
            <a:xfrm>
              <a:off x="2789" y="1496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4" name="直接连接符 4211"/>
            <p:cNvSpPr>
              <a:spLocks noChangeShapeType="1"/>
            </p:cNvSpPr>
            <p:nvPr/>
          </p:nvSpPr>
          <p:spPr bwMode="auto">
            <a:xfrm>
              <a:off x="3469" y="1579"/>
              <a:ext cx="1134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5" name="矩形 4212"/>
            <p:cNvSpPr>
              <a:spLocks noChangeArrowheads="1"/>
            </p:cNvSpPr>
            <p:nvPr/>
          </p:nvSpPr>
          <p:spPr bwMode="auto">
            <a:xfrm>
              <a:off x="3424" y="1496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75" name="矩形 4212"/>
          <p:cNvSpPr>
            <a:spLocks noChangeArrowheads="1"/>
          </p:cNvSpPr>
          <p:nvPr/>
        </p:nvSpPr>
        <p:spPr bwMode="auto">
          <a:xfrm>
            <a:off x="4819942" y="4074041"/>
            <a:ext cx="503238" cy="2159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6" name="文本框 4205"/>
          <p:cNvSpPr txBox="1">
            <a:spLocks noChangeArrowheads="1"/>
          </p:cNvSpPr>
          <p:nvPr/>
        </p:nvSpPr>
        <p:spPr bwMode="auto">
          <a:xfrm>
            <a:off x="4827433" y="3570041"/>
            <a:ext cx="63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R</a:t>
            </a:r>
            <a:r>
              <a:rPr lang="en-US" altLang="zh-CN" kern="0" baseline="-25000" dirty="0" err="1">
                <a:solidFill>
                  <a:schemeClr val="tx1"/>
                </a:solidFill>
                <a:latin typeface="Times New Roman" pitchFamily="18" charset="0"/>
              </a:rPr>
              <a:t>3</a:t>
            </a:r>
            <a:endParaRPr kumimoji="0" lang="en-US" altLang="zh-CN" sz="2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7" name="直接连接符 4192"/>
          <p:cNvSpPr>
            <a:spLocks noChangeShapeType="1"/>
          </p:cNvSpPr>
          <p:nvPr/>
        </p:nvSpPr>
        <p:spPr bwMode="auto">
          <a:xfrm>
            <a:off x="5753570" y="4205511"/>
            <a:ext cx="1369810" cy="1557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78" name="矩形 4209"/>
          <p:cNvSpPr>
            <a:spLocks noChangeArrowheads="1"/>
          </p:cNvSpPr>
          <p:nvPr/>
        </p:nvSpPr>
        <p:spPr bwMode="auto">
          <a:xfrm>
            <a:off x="6116086" y="4074041"/>
            <a:ext cx="503238" cy="2159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9" name="文本框 4198"/>
          <p:cNvSpPr txBox="1">
            <a:spLocks noChangeArrowheads="1"/>
          </p:cNvSpPr>
          <p:nvPr/>
        </p:nvSpPr>
        <p:spPr bwMode="auto">
          <a:xfrm>
            <a:off x="4498756" y="4349169"/>
            <a:ext cx="320368" cy="5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+</a:t>
            </a:r>
          </a:p>
        </p:txBody>
      </p:sp>
      <p:sp>
        <p:nvSpPr>
          <p:cNvPr id="116" name="文本框 4199"/>
          <p:cNvSpPr txBox="1">
            <a:spLocks noChangeArrowheads="1"/>
          </p:cNvSpPr>
          <p:nvPr/>
        </p:nvSpPr>
        <p:spPr bwMode="auto">
          <a:xfrm>
            <a:off x="5323180" y="4149080"/>
            <a:ext cx="320368" cy="5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_</a:t>
            </a:r>
          </a:p>
        </p:txBody>
      </p:sp>
      <p:sp>
        <p:nvSpPr>
          <p:cNvPr id="117" name="文本框 4200"/>
          <p:cNvSpPr txBox="1">
            <a:spLocks noChangeArrowheads="1"/>
          </p:cNvSpPr>
          <p:nvPr/>
        </p:nvSpPr>
        <p:spPr bwMode="auto">
          <a:xfrm>
            <a:off x="4826460" y="4365104"/>
            <a:ext cx="640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U</a:t>
            </a:r>
            <a:r>
              <a:rPr kumimoji="0" lang="en-US" altLang="zh-CN" sz="2800" b="1" u="none" strike="noStrike" kern="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3</a:t>
            </a:r>
            <a:endParaRPr kumimoji="0" lang="en-US" altLang="zh-CN" sz="2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49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电阻的串联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412776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电路特点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2204864"/>
            <a:ext cx="8784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等于各串联电阻的电压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之和，即电阻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串联电路的端口电压等于各电阻电压的叠加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127398"/>
              </p:ext>
            </p:extLst>
          </p:nvPr>
        </p:nvGraphicFramePr>
        <p:xfrm>
          <a:off x="1849413" y="3455466"/>
          <a:ext cx="452278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73" name="Equation" r:id="rId4" imgW="2145960" imgH="431640" progId="Equation.DSMT4">
                  <p:embed/>
                </p:oleObj>
              </mc:Choice>
              <mc:Fallback>
                <p:oleObj name="Equation" r:id="rId4" imgW="2145960" imgH="43164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13" y="3455466"/>
                        <a:ext cx="4522787" cy="9096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矩形 102"/>
          <p:cNvSpPr/>
          <p:nvPr/>
        </p:nvSpPr>
        <p:spPr>
          <a:xfrm>
            <a:off x="7092280" y="3569113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(2-6)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组合 117"/>
          <p:cNvGrpSpPr>
            <a:grpSpLocks/>
          </p:cNvGrpSpPr>
          <p:nvPr/>
        </p:nvGrpSpPr>
        <p:grpSpPr bwMode="auto">
          <a:xfrm>
            <a:off x="1578764" y="4578623"/>
            <a:ext cx="5297492" cy="2090737"/>
            <a:chOff x="2290" y="1179"/>
            <a:chExt cx="3337" cy="1317"/>
          </a:xfrm>
        </p:grpSpPr>
        <p:sp>
          <p:nvSpPr>
            <p:cNvPr id="119" name="文本框 4183"/>
            <p:cNvSpPr txBox="1">
              <a:spLocks noChangeArrowheads="1"/>
            </p:cNvSpPr>
            <p:nvPr/>
          </p:nvSpPr>
          <p:spPr bwMode="auto">
            <a:xfrm>
              <a:off x="2562" y="2169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120" name="文本框 4184"/>
            <p:cNvSpPr txBox="1">
              <a:spLocks noChangeArrowheads="1"/>
            </p:cNvSpPr>
            <p:nvPr/>
          </p:nvSpPr>
          <p:spPr bwMode="auto">
            <a:xfrm>
              <a:off x="5284" y="2078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_</a:t>
              </a:r>
            </a:p>
          </p:txBody>
        </p:sp>
        <p:sp>
          <p:nvSpPr>
            <p:cNvPr id="121" name="文本框 4185"/>
            <p:cNvSpPr txBox="1">
              <a:spLocks noChangeArrowheads="1"/>
            </p:cNvSpPr>
            <p:nvPr/>
          </p:nvSpPr>
          <p:spPr bwMode="auto">
            <a:xfrm>
              <a:off x="2809" y="1179"/>
              <a:ext cx="4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1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22" name="文本框 4186"/>
            <p:cNvSpPr txBox="1">
              <a:spLocks noChangeArrowheads="1"/>
            </p:cNvSpPr>
            <p:nvPr/>
          </p:nvSpPr>
          <p:spPr bwMode="auto">
            <a:xfrm>
              <a:off x="4944" y="1179"/>
              <a:ext cx="40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i="1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n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123" name="组合 4187"/>
            <p:cNvGrpSpPr>
              <a:grpSpLocks/>
            </p:cNvGrpSpPr>
            <p:nvPr/>
          </p:nvGrpSpPr>
          <p:grpSpPr bwMode="auto">
            <a:xfrm>
              <a:off x="3222" y="1579"/>
              <a:ext cx="610" cy="439"/>
              <a:chOff x="296" y="1152"/>
              <a:chExt cx="581" cy="378"/>
            </a:xfrm>
          </p:grpSpPr>
          <p:sp>
            <p:nvSpPr>
              <p:cNvPr id="180" name="文本框 4188"/>
              <p:cNvSpPr txBox="1">
                <a:spLocks noChangeArrowheads="1"/>
              </p:cNvSpPr>
              <p:nvPr/>
            </p:nvSpPr>
            <p:spPr bwMode="auto">
              <a:xfrm>
                <a:off x="296" y="1248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181" name="文本框 4189"/>
              <p:cNvSpPr txBox="1">
                <a:spLocks noChangeArrowheads="1"/>
              </p:cNvSpPr>
              <p:nvPr/>
            </p:nvSpPr>
            <p:spPr bwMode="auto">
              <a:xfrm>
                <a:off x="685" y="115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182" name="文本框 4190"/>
              <p:cNvSpPr txBox="1">
                <a:spLocks noChangeArrowheads="1"/>
              </p:cNvSpPr>
              <p:nvPr/>
            </p:nvSpPr>
            <p:spPr bwMode="auto">
              <a:xfrm>
                <a:off x="445" y="1248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2</a:t>
                </a:r>
                <a:endParaRPr kumimoji="0" lang="en-US" altLang="zh-CN" sz="2800" b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124" name="文本框 4191"/>
            <p:cNvSpPr txBox="1">
              <a:spLocks noChangeArrowheads="1"/>
            </p:cNvSpPr>
            <p:nvPr/>
          </p:nvSpPr>
          <p:spPr bwMode="auto">
            <a:xfrm>
              <a:off x="2290" y="1752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I</a:t>
              </a:r>
            </a:p>
          </p:txBody>
        </p:sp>
        <p:sp>
          <p:nvSpPr>
            <p:cNvPr id="125" name="直接连接符 4192"/>
            <p:cNvSpPr>
              <a:spLocks noChangeShapeType="1"/>
            </p:cNvSpPr>
            <p:nvPr/>
          </p:nvSpPr>
          <p:spPr bwMode="auto">
            <a:xfrm>
              <a:off x="2517" y="1579"/>
              <a:ext cx="1461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126" name="组合 4193"/>
            <p:cNvGrpSpPr>
              <a:grpSpLocks/>
            </p:cNvGrpSpPr>
            <p:nvPr/>
          </p:nvGrpSpPr>
          <p:grpSpPr bwMode="auto">
            <a:xfrm>
              <a:off x="2562" y="1579"/>
              <a:ext cx="635" cy="439"/>
              <a:chOff x="489" y="1152"/>
              <a:chExt cx="605" cy="378"/>
            </a:xfrm>
          </p:grpSpPr>
          <p:sp>
            <p:nvSpPr>
              <p:cNvPr id="177" name="文本框 4194"/>
              <p:cNvSpPr txBox="1">
                <a:spLocks noChangeArrowheads="1"/>
              </p:cNvSpPr>
              <p:nvPr/>
            </p:nvSpPr>
            <p:spPr bwMode="auto">
              <a:xfrm>
                <a:off x="489" y="1248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178" name="文本框 4195"/>
              <p:cNvSpPr txBox="1">
                <a:spLocks noChangeArrowheads="1"/>
              </p:cNvSpPr>
              <p:nvPr/>
            </p:nvSpPr>
            <p:spPr bwMode="auto">
              <a:xfrm>
                <a:off x="902" y="115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179" name="文本框 4196"/>
              <p:cNvSpPr txBox="1">
                <a:spLocks noChangeArrowheads="1"/>
              </p:cNvSpPr>
              <p:nvPr/>
            </p:nvSpPr>
            <p:spPr bwMode="auto">
              <a:xfrm>
                <a:off x="643" y="1230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1</a:t>
                </a:r>
                <a:endPara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grpSp>
          <p:nvGrpSpPr>
            <p:cNvPr id="127" name="组合 4197"/>
            <p:cNvGrpSpPr>
              <a:grpSpLocks/>
            </p:cNvGrpSpPr>
            <p:nvPr/>
          </p:nvGrpSpPr>
          <p:grpSpPr bwMode="auto">
            <a:xfrm>
              <a:off x="4693" y="1544"/>
              <a:ext cx="782" cy="453"/>
              <a:chOff x="833" y="1082"/>
              <a:chExt cx="744" cy="390"/>
            </a:xfrm>
          </p:grpSpPr>
          <p:sp>
            <p:nvSpPr>
              <p:cNvPr id="138" name="文本框 4198"/>
              <p:cNvSpPr txBox="1">
                <a:spLocks noChangeArrowheads="1"/>
              </p:cNvSpPr>
              <p:nvPr/>
            </p:nvSpPr>
            <p:spPr bwMode="auto">
              <a:xfrm>
                <a:off x="833" y="1190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139" name="文本框 4199"/>
              <p:cNvSpPr txBox="1">
                <a:spLocks noChangeArrowheads="1"/>
              </p:cNvSpPr>
              <p:nvPr/>
            </p:nvSpPr>
            <p:spPr bwMode="auto">
              <a:xfrm>
                <a:off x="1385" y="108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176" name="文本框 4200"/>
              <p:cNvSpPr txBox="1">
                <a:spLocks noChangeArrowheads="1"/>
              </p:cNvSpPr>
              <p:nvPr/>
            </p:nvSpPr>
            <p:spPr bwMode="auto">
              <a:xfrm>
                <a:off x="1049" y="1190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n</a:t>
                </a:r>
                <a:endPara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128" name="直接连接符 4202"/>
            <p:cNvSpPr>
              <a:spLocks noChangeShapeType="1"/>
            </p:cNvSpPr>
            <p:nvPr/>
          </p:nvSpPr>
          <p:spPr bwMode="auto">
            <a:xfrm>
              <a:off x="5601" y="1579"/>
              <a:ext cx="0" cy="68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29" name="直接连接符 4203"/>
            <p:cNvSpPr>
              <a:spLocks noChangeShapeType="1"/>
            </p:cNvSpPr>
            <p:nvPr/>
          </p:nvSpPr>
          <p:spPr bwMode="auto">
            <a:xfrm>
              <a:off x="2521" y="1589"/>
              <a:ext cx="0" cy="67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30" name="文本框 4204"/>
            <p:cNvSpPr txBox="1">
              <a:spLocks noChangeArrowheads="1"/>
            </p:cNvSpPr>
            <p:nvPr/>
          </p:nvSpPr>
          <p:spPr bwMode="auto">
            <a:xfrm>
              <a:off x="3696" y="2169"/>
              <a:ext cx="33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U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31" name="文本框 4205"/>
            <p:cNvSpPr txBox="1">
              <a:spLocks noChangeArrowheads="1"/>
            </p:cNvSpPr>
            <p:nvPr/>
          </p:nvSpPr>
          <p:spPr bwMode="auto">
            <a:xfrm>
              <a:off x="3379" y="1179"/>
              <a:ext cx="40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2</a:t>
              </a:r>
              <a:endParaRPr kumimoji="0" lang="en-US" altLang="zh-CN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132" name="直接连接符 4206"/>
            <p:cNvSpPr>
              <a:spLocks noChangeShapeType="1"/>
            </p:cNvSpPr>
            <p:nvPr/>
          </p:nvSpPr>
          <p:spPr bwMode="auto">
            <a:xfrm flipV="1">
              <a:off x="2517" y="1706"/>
              <a:ext cx="0" cy="3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33" name="椭圆 4207"/>
            <p:cNvSpPr>
              <a:spLocks noChangeArrowheads="1"/>
            </p:cNvSpPr>
            <p:nvPr/>
          </p:nvSpPr>
          <p:spPr bwMode="auto">
            <a:xfrm>
              <a:off x="5556" y="2271"/>
              <a:ext cx="71" cy="79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4" name="椭圆 4208"/>
            <p:cNvSpPr>
              <a:spLocks noChangeArrowheads="1"/>
            </p:cNvSpPr>
            <p:nvPr/>
          </p:nvSpPr>
          <p:spPr bwMode="auto">
            <a:xfrm>
              <a:off x="2486" y="2269"/>
              <a:ext cx="71" cy="79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5" name="矩形 4210"/>
            <p:cNvSpPr>
              <a:spLocks noChangeArrowheads="1"/>
            </p:cNvSpPr>
            <p:nvPr/>
          </p:nvSpPr>
          <p:spPr bwMode="auto">
            <a:xfrm>
              <a:off x="2789" y="1496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36" name="直接连接符 4211"/>
            <p:cNvSpPr>
              <a:spLocks noChangeShapeType="1"/>
            </p:cNvSpPr>
            <p:nvPr/>
          </p:nvSpPr>
          <p:spPr bwMode="auto">
            <a:xfrm>
              <a:off x="3469" y="1579"/>
              <a:ext cx="1134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137" name="矩形 4212"/>
            <p:cNvSpPr>
              <a:spLocks noChangeArrowheads="1"/>
            </p:cNvSpPr>
            <p:nvPr/>
          </p:nvSpPr>
          <p:spPr bwMode="auto">
            <a:xfrm>
              <a:off x="3424" y="1496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183" name="矩形 4212"/>
          <p:cNvSpPr>
            <a:spLocks noChangeArrowheads="1"/>
          </p:cNvSpPr>
          <p:nvPr/>
        </p:nvSpPr>
        <p:spPr bwMode="auto">
          <a:xfrm>
            <a:off x="4531910" y="5082153"/>
            <a:ext cx="503238" cy="2159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4" name="文本框 4205"/>
          <p:cNvSpPr txBox="1">
            <a:spLocks noChangeArrowheads="1"/>
          </p:cNvSpPr>
          <p:nvPr/>
        </p:nvSpPr>
        <p:spPr bwMode="auto">
          <a:xfrm>
            <a:off x="4539401" y="4578153"/>
            <a:ext cx="63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R</a:t>
            </a:r>
            <a:r>
              <a:rPr kumimoji="0" lang="en-US" altLang="zh-CN" sz="2800" b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k</a:t>
            </a:r>
            <a:endParaRPr kumimoji="0" lang="en-US" altLang="zh-CN" sz="2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85" name="直接连接符 4192"/>
          <p:cNvSpPr>
            <a:spLocks noChangeShapeType="1"/>
          </p:cNvSpPr>
          <p:nvPr/>
        </p:nvSpPr>
        <p:spPr bwMode="auto">
          <a:xfrm>
            <a:off x="5465538" y="5213623"/>
            <a:ext cx="1369810" cy="1557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6" name="矩形 4209"/>
          <p:cNvSpPr>
            <a:spLocks noChangeArrowheads="1"/>
          </p:cNvSpPr>
          <p:nvPr/>
        </p:nvSpPr>
        <p:spPr bwMode="auto">
          <a:xfrm>
            <a:off x="5828054" y="5082153"/>
            <a:ext cx="503238" cy="2159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7" name="文本框 4198"/>
          <p:cNvSpPr txBox="1">
            <a:spLocks noChangeArrowheads="1"/>
          </p:cNvSpPr>
          <p:nvPr/>
        </p:nvSpPr>
        <p:spPr bwMode="auto">
          <a:xfrm>
            <a:off x="4210724" y="5357281"/>
            <a:ext cx="320368" cy="5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+</a:t>
            </a:r>
          </a:p>
        </p:txBody>
      </p:sp>
      <p:sp>
        <p:nvSpPr>
          <p:cNvPr id="188" name="文本框 4199"/>
          <p:cNvSpPr txBox="1">
            <a:spLocks noChangeArrowheads="1"/>
          </p:cNvSpPr>
          <p:nvPr/>
        </p:nvSpPr>
        <p:spPr bwMode="auto">
          <a:xfrm>
            <a:off x="5035148" y="5157192"/>
            <a:ext cx="320368" cy="5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_</a:t>
            </a:r>
          </a:p>
        </p:txBody>
      </p:sp>
      <p:sp>
        <p:nvSpPr>
          <p:cNvPr id="189" name="文本框 4200"/>
          <p:cNvSpPr txBox="1">
            <a:spLocks noChangeArrowheads="1"/>
          </p:cNvSpPr>
          <p:nvPr/>
        </p:nvSpPr>
        <p:spPr bwMode="auto">
          <a:xfrm>
            <a:off x="4538428" y="5373216"/>
            <a:ext cx="640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U</a:t>
            </a:r>
            <a:r>
              <a:rPr kumimoji="0" lang="en-US" altLang="zh-CN" sz="28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k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5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电阻的串联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3836563"/>
              </p:ext>
            </p:extLst>
          </p:nvPr>
        </p:nvGraphicFramePr>
        <p:xfrm>
          <a:off x="5059363" y="2420938"/>
          <a:ext cx="27019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9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2420938"/>
                        <a:ext cx="27019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矩形 43"/>
          <p:cNvSpPr/>
          <p:nvPr/>
        </p:nvSpPr>
        <p:spPr>
          <a:xfrm>
            <a:off x="107504" y="1412776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电路特点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07504" y="2285871"/>
            <a:ext cx="770485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总电阻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等于各串联电阻的之和</a:t>
            </a:r>
          </a:p>
        </p:txBody>
      </p:sp>
      <p:grpSp>
        <p:nvGrpSpPr>
          <p:cNvPr id="46" name="组合 45"/>
          <p:cNvGrpSpPr>
            <a:grpSpLocks/>
          </p:cNvGrpSpPr>
          <p:nvPr/>
        </p:nvGrpSpPr>
        <p:grpSpPr bwMode="auto">
          <a:xfrm>
            <a:off x="1506756" y="3354487"/>
            <a:ext cx="5297492" cy="2090737"/>
            <a:chOff x="2290" y="1179"/>
            <a:chExt cx="3337" cy="1317"/>
          </a:xfrm>
        </p:grpSpPr>
        <p:sp>
          <p:nvSpPr>
            <p:cNvPr id="47" name="文本框 4183"/>
            <p:cNvSpPr txBox="1">
              <a:spLocks noChangeArrowheads="1"/>
            </p:cNvSpPr>
            <p:nvPr/>
          </p:nvSpPr>
          <p:spPr bwMode="auto">
            <a:xfrm>
              <a:off x="2562" y="2169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48" name="文本框 4184"/>
            <p:cNvSpPr txBox="1">
              <a:spLocks noChangeArrowheads="1"/>
            </p:cNvSpPr>
            <p:nvPr/>
          </p:nvSpPr>
          <p:spPr bwMode="auto">
            <a:xfrm>
              <a:off x="5284" y="2078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_</a:t>
              </a:r>
            </a:p>
          </p:txBody>
        </p:sp>
        <p:sp>
          <p:nvSpPr>
            <p:cNvPr id="49" name="文本框 4185"/>
            <p:cNvSpPr txBox="1">
              <a:spLocks noChangeArrowheads="1"/>
            </p:cNvSpPr>
            <p:nvPr/>
          </p:nvSpPr>
          <p:spPr bwMode="auto">
            <a:xfrm>
              <a:off x="2809" y="1179"/>
              <a:ext cx="4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1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0" name="文本框 4186"/>
            <p:cNvSpPr txBox="1">
              <a:spLocks noChangeArrowheads="1"/>
            </p:cNvSpPr>
            <p:nvPr/>
          </p:nvSpPr>
          <p:spPr bwMode="auto">
            <a:xfrm>
              <a:off x="4944" y="1179"/>
              <a:ext cx="40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i="1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n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51" name="组合 4187"/>
            <p:cNvGrpSpPr>
              <a:grpSpLocks/>
            </p:cNvGrpSpPr>
            <p:nvPr/>
          </p:nvGrpSpPr>
          <p:grpSpPr bwMode="auto">
            <a:xfrm>
              <a:off x="3222" y="1579"/>
              <a:ext cx="610" cy="439"/>
              <a:chOff x="296" y="1152"/>
              <a:chExt cx="581" cy="378"/>
            </a:xfrm>
          </p:grpSpPr>
          <p:sp>
            <p:nvSpPr>
              <p:cNvPr id="72" name="文本框 4188"/>
              <p:cNvSpPr txBox="1">
                <a:spLocks noChangeArrowheads="1"/>
              </p:cNvSpPr>
              <p:nvPr/>
            </p:nvSpPr>
            <p:spPr bwMode="auto">
              <a:xfrm>
                <a:off x="296" y="1248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3" name="文本框 4189"/>
              <p:cNvSpPr txBox="1">
                <a:spLocks noChangeArrowheads="1"/>
              </p:cNvSpPr>
              <p:nvPr/>
            </p:nvSpPr>
            <p:spPr bwMode="auto">
              <a:xfrm>
                <a:off x="685" y="115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74" name="文本框 4190"/>
              <p:cNvSpPr txBox="1">
                <a:spLocks noChangeArrowheads="1"/>
              </p:cNvSpPr>
              <p:nvPr/>
            </p:nvSpPr>
            <p:spPr bwMode="auto">
              <a:xfrm>
                <a:off x="445" y="1248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2</a:t>
                </a:r>
                <a:endParaRPr kumimoji="0" lang="en-US" altLang="zh-CN" sz="2800" b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52" name="文本框 4191"/>
            <p:cNvSpPr txBox="1">
              <a:spLocks noChangeArrowheads="1"/>
            </p:cNvSpPr>
            <p:nvPr/>
          </p:nvSpPr>
          <p:spPr bwMode="auto">
            <a:xfrm>
              <a:off x="2290" y="1752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I</a:t>
              </a:r>
            </a:p>
          </p:txBody>
        </p:sp>
        <p:sp>
          <p:nvSpPr>
            <p:cNvPr id="53" name="直接连接符 4192"/>
            <p:cNvSpPr>
              <a:spLocks noChangeShapeType="1"/>
            </p:cNvSpPr>
            <p:nvPr/>
          </p:nvSpPr>
          <p:spPr bwMode="auto">
            <a:xfrm>
              <a:off x="2517" y="1579"/>
              <a:ext cx="1461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54" name="组合 4193"/>
            <p:cNvGrpSpPr>
              <a:grpSpLocks/>
            </p:cNvGrpSpPr>
            <p:nvPr/>
          </p:nvGrpSpPr>
          <p:grpSpPr bwMode="auto">
            <a:xfrm>
              <a:off x="2562" y="1579"/>
              <a:ext cx="635" cy="439"/>
              <a:chOff x="489" y="1152"/>
              <a:chExt cx="605" cy="378"/>
            </a:xfrm>
          </p:grpSpPr>
          <p:sp>
            <p:nvSpPr>
              <p:cNvPr id="69" name="文本框 4194"/>
              <p:cNvSpPr txBox="1">
                <a:spLocks noChangeArrowheads="1"/>
              </p:cNvSpPr>
              <p:nvPr/>
            </p:nvSpPr>
            <p:spPr bwMode="auto">
              <a:xfrm>
                <a:off x="489" y="1248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0" name="文本框 4195"/>
              <p:cNvSpPr txBox="1">
                <a:spLocks noChangeArrowheads="1"/>
              </p:cNvSpPr>
              <p:nvPr/>
            </p:nvSpPr>
            <p:spPr bwMode="auto">
              <a:xfrm>
                <a:off x="902" y="115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71" name="文本框 4196"/>
              <p:cNvSpPr txBox="1">
                <a:spLocks noChangeArrowheads="1"/>
              </p:cNvSpPr>
              <p:nvPr/>
            </p:nvSpPr>
            <p:spPr bwMode="auto">
              <a:xfrm>
                <a:off x="643" y="1230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1</a:t>
                </a:r>
                <a:endPara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grpSp>
          <p:nvGrpSpPr>
            <p:cNvPr id="55" name="组合 4197"/>
            <p:cNvGrpSpPr>
              <a:grpSpLocks/>
            </p:cNvGrpSpPr>
            <p:nvPr/>
          </p:nvGrpSpPr>
          <p:grpSpPr bwMode="auto">
            <a:xfrm>
              <a:off x="4693" y="1544"/>
              <a:ext cx="782" cy="453"/>
              <a:chOff x="833" y="1082"/>
              <a:chExt cx="744" cy="390"/>
            </a:xfrm>
          </p:grpSpPr>
          <p:sp>
            <p:nvSpPr>
              <p:cNvPr id="66" name="文本框 4198"/>
              <p:cNvSpPr txBox="1">
                <a:spLocks noChangeArrowheads="1"/>
              </p:cNvSpPr>
              <p:nvPr/>
            </p:nvSpPr>
            <p:spPr bwMode="auto">
              <a:xfrm>
                <a:off x="833" y="1190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67" name="文本框 4199"/>
              <p:cNvSpPr txBox="1">
                <a:spLocks noChangeArrowheads="1"/>
              </p:cNvSpPr>
              <p:nvPr/>
            </p:nvSpPr>
            <p:spPr bwMode="auto">
              <a:xfrm>
                <a:off x="1385" y="108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68" name="文本框 4200"/>
              <p:cNvSpPr txBox="1">
                <a:spLocks noChangeArrowheads="1"/>
              </p:cNvSpPr>
              <p:nvPr/>
            </p:nvSpPr>
            <p:spPr bwMode="auto">
              <a:xfrm>
                <a:off x="1049" y="1190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n</a:t>
                </a:r>
                <a:endPara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56" name="直接连接符 4202"/>
            <p:cNvSpPr>
              <a:spLocks noChangeShapeType="1"/>
            </p:cNvSpPr>
            <p:nvPr/>
          </p:nvSpPr>
          <p:spPr bwMode="auto">
            <a:xfrm>
              <a:off x="5601" y="1579"/>
              <a:ext cx="0" cy="68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7" name="直接连接符 4203"/>
            <p:cNvSpPr>
              <a:spLocks noChangeShapeType="1"/>
            </p:cNvSpPr>
            <p:nvPr/>
          </p:nvSpPr>
          <p:spPr bwMode="auto">
            <a:xfrm>
              <a:off x="2521" y="1589"/>
              <a:ext cx="0" cy="67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8" name="文本框 4204"/>
            <p:cNvSpPr txBox="1">
              <a:spLocks noChangeArrowheads="1"/>
            </p:cNvSpPr>
            <p:nvPr/>
          </p:nvSpPr>
          <p:spPr bwMode="auto">
            <a:xfrm>
              <a:off x="3696" y="2169"/>
              <a:ext cx="33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U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9" name="文本框 4205"/>
            <p:cNvSpPr txBox="1">
              <a:spLocks noChangeArrowheads="1"/>
            </p:cNvSpPr>
            <p:nvPr/>
          </p:nvSpPr>
          <p:spPr bwMode="auto">
            <a:xfrm>
              <a:off x="3379" y="1179"/>
              <a:ext cx="40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2</a:t>
              </a:r>
              <a:endParaRPr kumimoji="0" lang="en-US" altLang="zh-CN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0" name="直接连接符 4206"/>
            <p:cNvSpPr>
              <a:spLocks noChangeShapeType="1"/>
            </p:cNvSpPr>
            <p:nvPr/>
          </p:nvSpPr>
          <p:spPr bwMode="auto">
            <a:xfrm flipV="1">
              <a:off x="2517" y="1706"/>
              <a:ext cx="0" cy="3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1" name="椭圆 4207"/>
            <p:cNvSpPr>
              <a:spLocks noChangeArrowheads="1"/>
            </p:cNvSpPr>
            <p:nvPr/>
          </p:nvSpPr>
          <p:spPr bwMode="auto">
            <a:xfrm>
              <a:off x="5556" y="2271"/>
              <a:ext cx="71" cy="79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2" name="椭圆 4208"/>
            <p:cNvSpPr>
              <a:spLocks noChangeArrowheads="1"/>
            </p:cNvSpPr>
            <p:nvPr/>
          </p:nvSpPr>
          <p:spPr bwMode="auto">
            <a:xfrm>
              <a:off x="2486" y="2269"/>
              <a:ext cx="71" cy="79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3" name="矩形 4210"/>
            <p:cNvSpPr>
              <a:spLocks noChangeArrowheads="1"/>
            </p:cNvSpPr>
            <p:nvPr/>
          </p:nvSpPr>
          <p:spPr bwMode="auto">
            <a:xfrm>
              <a:off x="2789" y="1496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4" name="直接连接符 4211"/>
            <p:cNvSpPr>
              <a:spLocks noChangeShapeType="1"/>
            </p:cNvSpPr>
            <p:nvPr/>
          </p:nvSpPr>
          <p:spPr bwMode="auto">
            <a:xfrm>
              <a:off x="3469" y="1579"/>
              <a:ext cx="1134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5" name="矩形 4212"/>
            <p:cNvSpPr>
              <a:spLocks noChangeArrowheads="1"/>
            </p:cNvSpPr>
            <p:nvPr/>
          </p:nvSpPr>
          <p:spPr bwMode="auto">
            <a:xfrm>
              <a:off x="3424" y="1496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75" name="矩形 4212"/>
          <p:cNvSpPr>
            <a:spLocks noChangeArrowheads="1"/>
          </p:cNvSpPr>
          <p:nvPr/>
        </p:nvSpPr>
        <p:spPr bwMode="auto">
          <a:xfrm>
            <a:off x="4459902" y="3858017"/>
            <a:ext cx="503238" cy="2159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6" name="文本框 4205"/>
          <p:cNvSpPr txBox="1">
            <a:spLocks noChangeArrowheads="1"/>
          </p:cNvSpPr>
          <p:nvPr/>
        </p:nvSpPr>
        <p:spPr bwMode="auto">
          <a:xfrm>
            <a:off x="4467393" y="3354017"/>
            <a:ext cx="63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R</a:t>
            </a:r>
            <a:r>
              <a:rPr kumimoji="0" lang="en-US" altLang="zh-CN" sz="2800" b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k</a:t>
            </a:r>
            <a:endParaRPr kumimoji="0" lang="en-US" altLang="zh-CN" sz="2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14" name="直接连接符 4192"/>
          <p:cNvSpPr>
            <a:spLocks noChangeShapeType="1"/>
          </p:cNvSpPr>
          <p:nvPr/>
        </p:nvSpPr>
        <p:spPr bwMode="auto">
          <a:xfrm>
            <a:off x="5393530" y="3989487"/>
            <a:ext cx="1369810" cy="1557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5" name="矩形 4209"/>
          <p:cNvSpPr>
            <a:spLocks noChangeArrowheads="1"/>
          </p:cNvSpPr>
          <p:nvPr/>
        </p:nvSpPr>
        <p:spPr bwMode="auto">
          <a:xfrm>
            <a:off x="5756046" y="3858017"/>
            <a:ext cx="503238" cy="2159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6" name="文本框 4198"/>
          <p:cNvSpPr txBox="1">
            <a:spLocks noChangeArrowheads="1"/>
          </p:cNvSpPr>
          <p:nvPr/>
        </p:nvSpPr>
        <p:spPr bwMode="auto">
          <a:xfrm>
            <a:off x="4138716" y="4133145"/>
            <a:ext cx="320368" cy="5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+</a:t>
            </a:r>
          </a:p>
        </p:txBody>
      </p:sp>
      <p:sp>
        <p:nvSpPr>
          <p:cNvPr id="117" name="文本框 4199"/>
          <p:cNvSpPr txBox="1">
            <a:spLocks noChangeArrowheads="1"/>
          </p:cNvSpPr>
          <p:nvPr/>
        </p:nvSpPr>
        <p:spPr bwMode="auto">
          <a:xfrm>
            <a:off x="4963140" y="3933056"/>
            <a:ext cx="320368" cy="5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_</a:t>
            </a:r>
          </a:p>
        </p:txBody>
      </p:sp>
      <p:sp>
        <p:nvSpPr>
          <p:cNvPr id="118" name="文本框 4200"/>
          <p:cNvSpPr txBox="1">
            <a:spLocks noChangeArrowheads="1"/>
          </p:cNvSpPr>
          <p:nvPr/>
        </p:nvSpPr>
        <p:spPr bwMode="auto">
          <a:xfrm>
            <a:off x="4466420" y="4149080"/>
            <a:ext cx="640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U</a:t>
            </a:r>
            <a:r>
              <a:rPr kumimoji="0" lang="en-US" altLang="zh-CN" sz="28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k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74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电阻的串联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484784"/>
            <a:ext cx="878497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2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等效电阻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06288" y="3068960"/>
            <a:ext cx="8802216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其中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个电阻串联的等效电路，用等效电阻代替串联电阻，如图 </a:t>
            </a:r>
            <a:endParaRPr lang="en-US" altLang="zh-CN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774676"/>
              </p:ext>
            </p:extLst>
          </p:nvPr>
        </p:nvGraphicFramePr>
        <p:xfrm>
          <a:off x="1233413" y="3010718"/>
          <a:ext cx="413067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8" name="Equation" r:id="rId4" imgW="1930320" imgH="431640" progId="Equation.DSMT4">
                  <p:embed/>
                </p:oleObj>
              </mc:Choice>
              <mc:Fallback>
                <p:oleObj name="Equation" r:id="rId4" imgW="1930320" imgH="43164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413" y="3010718"/>
                        <a:ext cx="4130675" cy="9223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7668344" y="3068960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(2-7)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708925"/>
              </p:ext>
            </p:extLst>
          </p:nvPr>
        </p:nvGraphicFramePr>
        <p:xfrm>
          <a:off x="447997" y="2276872"/>
          <a:ext cx="83724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49" name="Equation" r:id="rId6" imgW="3797280" imgH="228600" progId="Equation.DSMT4">
                  <p:embed/>
                </p:oleObj>
              </mc:Choice>
              <mc:Fallback>
                <p:oleObj name="Equation" r:id="rId6" imgW="3797280" imgH="22860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7" y="2276872"/>
                        <a:ext cx="8372475" cy="5032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5132"/>
          <p:cNvSpPr txBox="1">
            <a:spLocks noChangeArrowheads="1"/>
          </p:cNvSpPr>
          <p:nvPr/>
        </p:nvSpPr>
        <p:spPr bwMode="auto">
          <a:xfrm>
            <a:off x="4737720" y="4941168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等效</a:t>
            </a:r>
          </a:p>
        </p:txBody>
      </p:sp>
      <p:grpSp>
        <p:nvGrpSpPr>
          <p:cNvPr id="70" name="组合 69"/>
          <p:cNvGrpSpPr>
            <a:grpSpLocks/>
          </p:cNvGrpSpPr>
          <p:nvPr/>
        </p:nvGrpSpPr>
        <p:grpSpPr bwMode="auto">
          <a:xfrm>
            <a:off x="5888929" y="4509120"/>
            <a:ext cx="2247900" cy="1974850"/>
            <a:chOff x="2200" y="1933"/>
            <a:chExt cx="1416" cy="1244"/>
          </a:xfrm>
        </p:grpSpPr>
        <p:sp>
          <p:nvSpPr>
            <p:cNvPr id="71" name="文本框 5267"/>
            <p:cNvSpPr txBox="1">
              <a:spLocks noChangeArrowheads="1"/>
            </p:cNvSpPr>
            <p:nvPr/>
          </p:nvSpPr>
          <p:spPr bwMode="auto">
            <a:xfrm>
              <a:off x="2877" y="2850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  <a:endParaRPr lang="en-US" altLang="zh-CN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2" name="文本框 5268"/>
            <p:cNvSpPr txBox="1">
              <a:spLocks noChangeArrowheads="1"/>
            </p:cNvSpPr>
            <p:nvPr/>
          </p:nvSpPr>
          <p:spPr bwMode="auto">
            <a:xfrm rot="-5400000">
              <a:off x="2341" y="2801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dirty="0" smtClean="0">
                  <a:solidFill>
                    <a:schemeClr val="tx1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73" name="文本框 5269"/>
            <p:cNvSpPr txBox="1">
              <a:spLocks noChangeArrowheads="1"/>
            </p:cNvSpPr>
            <p:nvPr/>
          </p:nvSpPr>
          <p:spPr bwMode="auto">
            <a:xfrm>
              <a:off x="3424" y="2704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74" name="直接连接符 5270"/>
            <p:cNvSpPr>
              <a:spLocks noChangeShapeType="1"/>
            </p:cNvSpPr>
            <p:nvPr/>
          </p:nvSpPr>
          <p:spPr bwMode="auto">
            <a:xfrm rot="-5400000">
              <a:off x="2162" y="2576"/>
              <a:ext cx="52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75" name="直接连接符 5271"/>
            <p:cNvSpPr>
              <a:spLocks noChangeShapeType="1"/>
            </p:cNvSpPr>
            <p:nvPr/>
          </p:nvSpPr>
          <p:spPr bwMode="auto">
            <a:xfrm rot="-5400000">
              <a:off x="2993" y="1729"/>
              <a:ext cx="0" cy="1134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76" name="文本框 5272"/>
            <p:cNvSpPr txBox="1">
              <a:spLocks noChangeArrowheads="1"/>
            </p:cNvSpPr>
            <p:nvPr/>
          </p:nvSpPr>
          <p:spPr bwMode="auto">
            <a:xfrm>
              <a:off x="2835" y="1933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 latinLnBrk="1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endParaRPr lang="en-US" altLang="zh-CN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7" name="直接连接符 5273"/>
            <p:cNvSpPr>
              <a:spLocks noChangeShapeType="1"/>
            </p:cNvSpPr>
            <p:nvPr/>
          </p:nvSpPr>
          <p:spPr bwMode="auto">
            <a:xfrm rot="-5400000">
              <a:off x="2325" y="2579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78" name="文本框 5274"/>
            <p:cNvSpPr txBox="1">
              <a:spLocks noChangeArrowheads="1"/>
            </p:cNvSpPr>
            <p:nvPr/>
          </p:nvSpPr>
          <p:spPr bwMode="auto">
            <a:xfrm>
              <a:off x="2200" y="2432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79" name="椭圆 5275"/>
            <p:cNvSpPr>
              <a:spLocks noChangeArrowheads="1"/>
            </p:cNvSpPr>
            <p:nvPr/>
          </p:nvSpPr>
          <p:spPr bwMode="auto">
            <a:xfrm>
              <a:off x="2381" y="2818"/>
              <a:ext cx="68" cy="68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80" name="直接连接符 5276"/>
            <p:cNvSpPr>
              <a:spLocks noChangeShapeType="1"/>
            </p:cNvSpPr>
            <p:nvPr/>
          </p:nvSpPr>
          <p:spPr bwMode="auto">
            <a:xfrm rot="-5400000">
              <a:off x="3285" y="2576"/>
              <a:ext cx="52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81" name="椭圆 5277"/>
            <p:cNvSpPr>
              <a:spLocks noChangeArrowheads="1"/>
            </p:cNvSpPr>
            <p:nvPr/>
          </p:nvSpPr>
          <p:spPr bwMode="auto">
            <a:xfrm>
              <a:off x="3515" y="2818"/>
              <a:ext cx="68" cy="68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82" name="矩形 5278"/>
            <p:cNvSpPr>
              <a:spLocks noChangeArrowheads="1"/>
            </p:cNvSpPr>
            <p:nvPr/>
          </p:nvSpPr>
          <p:spPr bwMode="auto">
            <a:xfrm>
              <a:off x="2835" y="2251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</p:grpSp>
      <p:sp>
        <p:nvSpPr>
          <p:cNvPr id="83" name="右箭头 82"/>
          <p:cNvSpPr/>
          <p:nvPr/>
        </p:nvSpPr>
        <p:spPr>
          <a:xfrm>
            <a:off x="4788024" y="5405784"/>
            <a:ext cx="900533" cy="399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8" y="4725304"/>
            <a:ext cx="400901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6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8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电阻的串联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48478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串联电阻的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分压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作用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2060848"/>
            <a:ext cx="83529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第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个电阻上的电压为                        ，串联电路中各电阻上的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与其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值的大小成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正比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，所以串联电阻可以作为分压电路，上式称为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电压分配公式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947250"/>
              </p:ext>
            </p:extLst>
          </p:nvPr>
        </p:nvGraphicFramePr>
        <p:xfrm>
          <a:off x="3851920" y="2197363"/>
          <a:ext cx="1681903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15" name="Equation" r:id="rId4" imgW="990360" imgH="393480" progId="Equation.DSMT4">
                  <p:embed/>
                </p:oleObj>
              </mc:Choice>
              <mc:Fallback>
                <p:oleObj name="Equation" r:id="rId4" imgW="990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1920" y="2197363"/>
                        <a:ext cx="1681903" cy="7635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1722780" y="4437582"/>
            <a:ext cx="5297492" cy="2090737"/>
            <a:chOff x="2290" y="1179"/>
            <a:chExt cx="3337" cy="1317"/>
          </a:xfrm>
        </p:grpSpPr>
        <p:sp>
          <p:nvSpPr>
            <p:cNvPr id="50" name="文本框 4183"/>
            <p:cNvSpPr txBox="1">
              <a:spLocks noChangeArrowheads="1"/>
            </p:cNvSpPr>
            <p:nvPr/>
          </p:nvSpPr>
          <p:spPr bwMode="auto">
            <a:xfrm>
              <a:off x="2562" y="2169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+</a:t>
              </a:r>
            </a:p>
          </p:txBody>
        </p:sp>
        <p:sp>
          <p:nvSpPr>
            <p:cNvPr id="51" name="文本框 4184"/>
            <p:cNvSpPr txBox="1">
              <a:spLocks noChangeArrowheads="1"/>
            </p:cNvSpPr>
            <p:nvPr/>
          </p:nvSpPr>
          <p:spPr bwMode="auto">
            <a:xfrm>
              <a:off x="5284" y="2078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0" u="none" strike="noStrike" kern="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_</a:t>
              </a:r>
            </a:p>
          </p:txBody>
        </p:sp>
        <p:sp>
          <p:nvSpPr>
            <p:cNvPr id="52" name="文本框 4185"/>
            <p:cNvSpPr txBox="1">
              <a:spLocks noChangeArrowheads="1"/>
            </p:cNvSpPr>
            <p:nvPr/>
          </p:nvSpPr>
          <p:spPr bwMode="auto">
            <a:xfrm>
              <a:off x="2809" y="1179"/>
              <a:ext cx="4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1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53" name="文本框 4186"/>
            <p:cNvSpPr txBox="1">
              <a:spLocks noChangeArrowheads="1"/>
            </p:cNvSpPr>
            <p:nvPr/>
          </p:nvSpPr>
          <p:spPr bwMode="auto">
            <a:xfrm>
              <a:off x="4944" y="1179"/>
              <a:ext cx="40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i="1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n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54" name="组合 4187"/>
            <p:cNvGrpSpPr>
              <a:grpSpLocks/>
            </p:cNvGrpSpPr>
            <p:nvPr/>
          </p:nvGrpSpPr>
          <p:grpSpPr bwMode="auto">
            <a:xfrm>
              <a:off x="3222" y="1579"/>
              <a:ext cx="610" cy="439"/>
              <a:chOff x="296" y="1152"/>
              <a:chExt cx="581" cy="378"/>
            </a:xfrm>
          </p:grpSpPr>
          <p:sp>
            <p:nvSpPr>
              <p:cNvPr id="75" name="文本框 4188"/>
              <p:cNvSpPr txBox="1">
                <a:spLocks noChangeArrowheads="1"/>
              </p:cNvSpPr>
              <p:nvPr/>
            </p:nvSpPr>
            <p:spPr bwMode="auto">
              <a:xfrm>
                <a:off x="296" y="1248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6" name="文本框 4189"/>
              <p:cNvSpPr txBox="1">
                <a:spLocks noChangeArrowheads="1"/>
              </p:cNvSpPr>
              <p:nvPr/>
            </p:nvSpPr>
            <p:spPr bwMode="auto">
              <a:xfrm>
                <a:off x="685" y="115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77" name="文本框 4190"/>
              <p:cNvSpPr txBox="1">
                <a:spLocks noChangeArrowheads="1"/>
              </p:cNvSpPr>
              <p:nvPr/>
            </p:nvSpPr>
            <p:spPr bwMode="auto">
              <a:xfrm>
                <a:off x="445" y="1248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2</a:t>
                </a:r>
                <a:endParaRPr kumimoji="0" lang="en-US" altLang="zh-CN" sz="2800" b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55" name="文本框 4191"/>
            <p:cNvSpPr txBox="1">
              <a:spLocks noChangeArrowheads="1"/>
            </p:cNvSpPr>
            <p:nvPr/>
          </p:nvSpPr>
          <p:spPr bwMode="auto">
            <a:xfrm>
              <a:off x="2290" y="1752"/>
              <a:ext cx="2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I</a:t>
              </a:r>
            </a:p>
          </p:txBody>
        </p:sp>
        <p:sp>
          <p:nvSpPr>
            <p:cNvPr id="56" name="直接连接符 4192"/>
            <p:cNvSpPr>
              <a:spLocks noChangeShapeType="1"/>
            </p:cNvSpPr>
            <p:nvPr/>
          </p:nvSpPr>
          <p:spPr bwMode="auto">
            <a:xfrm>
              <a:off x="2517" y="1579"/>
              <a:ext cx="1461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grpSp>
          <p:nvGrpSpPr>
            <p:cNvPr id="57" name="组合 4193"/>
            <p:cNvGrpSpPr>
              <a:grpSpLocks/>
            </p:cNvGrpSpPr>
            <p:nvPr/>
          </p:nvGrpSpPr>
          <p:grpSpPr bwMode="auto">
            <a:xfrm>
              <a:off x="2562" y="1579"/>
              <a:ext cx="635" cy="439"/>
              <a:chOff x="489" y="1152"/>
              <a:chExt cx="605" cy="378"/>
            </a:xfrm>
          </p:grpSpPr>
          <p:sp>
            <p:nvSpPr>
              <p:cNvPr id="72" name="文本框 4194"/>
              <p:cNvSpPr txBox="1">
                <a:spLocks noChangeArrowheads="1"/>
              </p:cNvSpPr>
              <p:nvPr/>
            </p:nvSpPr>
            <p:spPr bwMode="auto">
              <a:xfrm>
                <a:off x="489" y="1248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3" name="文本框 4195"/>
              <p:cNvSpPr txBox="1">
                <a:spLocks noChangeArrowheads="1"/>
              </p:cNvSpPr>
              <p:nvPr/>
            </p:nvSpPr>
            <p:spPr bwMode="auto">
              <a:xfrm>
                <a:off x="902" y="115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74" name="文本框 4196"/>
              <p:cNvSpPr txBox="1">
                <a:spLocks noChangeArrowheads="1"/>
              </p:cNvSpPr>
              <p:nvPr/>
            </p:nvSpPr>
            <p:spPr bwMode="auto">
              <a:xfrm>
                <a:off x="643" y="1230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i="0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1</a:t>
                </a:r>
                <a:endPara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grpSp>
          <p:nvGrpSpPr>
            <p:cNvPr id="58" name="组合 4197"/>
            <p:cNvGrpSpPr>
              <a:grpSpLocks/>
            </p:cNvGrpSpPr>
            <p:nvPr/>
          </p:nvGrpSpPr>
          <p:grpSpPr bwMode="auto">
            <a:xfrm>
              <a:off x="4693" y="1544"/>
              <a:ext cx="782" cy="453"/>
              <a:chOff x="833" y="1082"/>
              <a:chExt cx="744" cy="390"/>
            </a:xfrm>
          </p:grpSpPr>
          <p:sp>
            <p:nvSpPr>
              <p:cNvPr id="69" name="文本框 4198"/>
              <p:cNvSpPr txBox="1">
                <a:spLocks noChangeArrowheads="1"/>
              </p:cNvSpPr>
              <p:nvPr/>
            </p:nvSpPr>
            <p:spPr bwMode="auto">
              <a:xfrm>
                <a:off x="833" y="1190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+</a:t>
                </a:r>
              </a:p>
            </p:txBody>
          </p:sp>
          <p:sp>
            <p:nvSpPr>
              <p:cNvPr id="70" name="文本框 4199"/>
              <p:cNvSpPr txBox="1">
                <a:spLocks noChangeArrowheads="1"/>
              </p:cNvSpPr>
              <p:nvPr/>
            </p:nvSpPr>
            <p:spPr bwMode="auto">
              <a:xfrm>
                <a:off x="1385" y="1082"/>
                <a:ext cx="192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_</a:t>
                </a:r>
              </a:p>
            </p:txBody>
          </p:sp>
          <p:sp>
            <p:nvSpPr>
              <p:cNvPr id="71" name="文本框 4200"/>
              <p:cNvSpPr txBox="1">
                <a:spLocks noChangeArrowheads="1"/>
              </p:cNvSpPr>
              <p:nvPr/>
            </p:nvSpPr>
            <p:spPr bwMode="auto">
              <a:xfrm>
                <a:off x="1049" y="1190"/>
                <a:ext cx="384" cy="2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1pPr>
                <a:lvl2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2pPr>
                <a:lvl3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3pPr>
                <a:lvl4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4pPr>
                <a:lvl5pPr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800" b="1">
                    <a:solidFill>
                      <a:srgbClr val="FFFF00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en-US" altLang="zh-CN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U</a:t>
                </a:r>
                <a:r>
                  <a:rPr kumimoji="0" lang="en-US" altLang="zh-CN" sz="2800" b="1" i="1" u="none" strike="noStrike" kern="0" cap="none" spc="0" normalizeH="0" baseline="-2500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ea typeface="宋体" pitchFamily="2" charset="-122"/>
                  </a:rPr>
                  <a:t>n</a:t>
                </a:r>
                <a:endParaRPr kumimoji="0" lang="en-US" altLang="zh-CN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endParaRPr>
              </a:p>
            </p:txBody>
          </p:sp>
        </p:grpSp>
        <p:sp>
          <p:nvSpPr>
            <p:cNvPr id="59" name="直接连接符 4202"/>
            <p:cNvSpPr>
              <a:spLocks noChangeShapeType="1"/>
            </p:cNvSpPr>
            <p:nvPr/>
          </p:nvSpPr>
          <p:spPr bwMode="auto">
            <a:xfrm>
              <a:off x="5601" y="1579"/>
              <a:ext cx="0" cy="68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0" name="直接连接符 4203"/>
            <p:cNvSpPr>
              <a:spLocks noChangeShapeType="1"/>
            </p:cNvSpPr>
            <p:nvPr/>
          </p:nvSpPr>
          <p:spPr bwMode="auto">
            <a:xfrm>
              <a:off x="2521" y="1589"/>
              <a:ext cx="0" cy="67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1" name="文本框 4204"/>
            <p:cNvSpPr txBox="1">
              <a:spLocks noChangeArrowheads="1"/>
            </p:cNvSpPr>
            <p:nvPr/>
          </p:nvSpPr>
          <p:spPr bwMode="auto">
            <a:xfrm>
              <a:off x="3696" y="2169"/>
              <a:ext cx="33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U</a:t>
              </a:r>
              <a:endPara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2" name="文本框 4205"/>
            <p:cNvSpPr txBox="1">
              <a:spLocks noChangeArrowheads="1"/>
            </p:cNvSpPr>
            <p:nvPr/>
          </p:nvSpPr>
          <p:spPr bwMode="auto">
            <a:xfrm>
              <a:off x="3379" y="1179"/>
              <a:ext cx="40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altLang="zh-CN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R</a:t>
              </a:r>
              <a:r>
                <a:rPr kumimoji="0" lang="en-US" altLang="zh-CN" sz="2800" b="1" u="none" strike="noStrike" kern="0" cap="none" spc="0" normalizeH="0" baseline="-2500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宋体" pitchFamily="2" charset="-122"/>
                </a:rPr>
                <a:t>2</a:t>
              </a:r>
              <a:endParaRPr kumimoji="0" lang="en-US" altLang="zh-CN" sz="2800" b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63" name="直接连接符 4206"/>
            <p:cNvSpPr>
              <a:spLocks noChangeShapeType="1"/>
            </p:cNvSpPr>
            <p:nvPr/>
          </p:nvSpPr>
          <p:spPr bwMode="auto">
            <a:xfrm flipV="1">
              <a:off x="2517" y="1706"/>
              <a:ext cx="0" cy="3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4" name="椭圆 4207"/>
            <p:cNvSpPr>
              <a:spLocks noChangeArrowheads="1"/>
            </p:cNvSpPr>
            <p:nvPr/>
          </p:nvSpPr>
          <p:spPr bwMode="auto">
            <a:xfrm>
              <a:off x="5556" y="2271"/>
              <a:ext cx="71" cy="79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5" name="椭圆 4208"/>
            <p:cNvSpPr>
              <a:spLocks noChangeArrowheads="1"/>
            </p:cNvSpPr>
            <p:nvPr/>
          </p:nvSpPr>
          <p:spPr bwMode="auto">
            <a:xfrm>
              <a:off x="2486" y="2269"/>
              <a:ext cx="71" cy="79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6" name="矩形 4210"/>
            <p:cNvSpPr>
              <a:spLocks noChangeArrowheads="1"/>
            </p:cNvSpPr>
            <p:nvPr/>
          </p:nvSpPr>
          <p:spPr bwMode="auto">
            <a:xfrm>
              <a:off x="2789" y="1496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67" name="直接连接符 4211"/>
            <p:cNvSpPr>
              <a:spLocks noChangeShapeType="1"/>
            </p:cNvSpPr>
            <p:nvPr/>
          </p:nvSpPr>
          <p:spPr bwMode="auto">
            <a:xfrm>
              <a:off x="3469" y="1579"/>
              <a:ext cx="1134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8" name="矩形 4212"/>
            <p:cNvSpPr>
              <a:spLocks noChangeArrowheads="1"/>
            </p:cNvSpPr>
            <p:nvPr/>
          </p:nvSpPr>
          <p:spPr bwMode="auto">
            <a:xfrm>
              <a:off x="3424" y="1496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zh-CN" altLang="en-US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</a:endParaRPr>
            </a:p>
          </p:txBody>
        </p:sp>
      </p:grpSp>
      <p:sp>
        <p:nvSpPr>
          <p:cNvPr id="78" name="矩形 4212"/>
          <p:cNvSpPr>
            <a:spLocks noChangeArrowheads="1"/>
          </p:cNvSpPr>
          <p:nvPr/>
        </p:nvSpPr>
        <p:spPr bwMode="auto">
          <a:xfrm>
            <a:off x="4675926" y="4941112"/>
            <a:ext cx="503238" cy="2159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79" name="文本框 4205"/>
          <p:cNvSpPr txBox="1">
            <a:spLocks noChangeArrowheads="1"/>
          </p:cNvSpPr>
          <p:nvPr/>
        </p:nvSpPr>
        <p:spPr bwMode="auto">
          <a:xfrm>
            <a:off x="4683417" y="4437112"/>
            <a:ext cx="639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R</a:t>
            </a:r>
            <a:r>
              <a:rPr kumimoji="0" lang="en-US" altLang="zh-CN" sz="2800" b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k</a:t>
            </a:r>
            <a:endParaRPr kumimoji="0" lang="en-US" altLang="zh-CN" sz="2800" b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0" name="直接连接符 4192"/>
          <p:cNvSpPr>
            <a:spLocks noChangeShapeType="1"/>
          </p:cNvSpPr>
          <p:nvPr/>
        </p:nvSpPr>
        <p:spPr bwMode="auto">
          <a:xfrm>
            <a:off x="5609554" y="5072582"/>
            <a:ext cx="1369810" cy="15577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1" name="矩形 4209"/>
          <p:cNvSpPr>
            <a:spLocks noChangeArrowheads="1"/>
          </p:cNvSpPr>
          <p:nvPr/>
        </p:nvSpPr>
        <p:spPr bwMode="auto">
          <a:xfrm>
            <a:off x="5972070" y="4941112"/>
            <a:ext cx="503238" cy="215900"/>
          </a:xfrm>
          <a:prstGeom prst="rect">
            <a:avLst/>
          </a:prstGeom>
          <a:gradFill rotWithShape="1">
            <a:gsLst>
              <a:gs pos="0">
                <a:srgbClr val="764700"/>
              </a:gs>
              <a:gs pos="50000">
                <a:srgbClr val="FF9900"/>
              </a:gs>
              <a:gs pos="100000">
                <a:srgbClr val="7647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</a:endParaRPr>
          </a:p>
        </p:txBody>
      </p:sp>
      <p:sp>
        <p:nvSpPr>
          <p:cNvPr id="82" name="文本框 4198"/>
          <p:cNvSpPr txBox="1">
            <a:spLocks noChangeArrowheads="1"/>
          </p:cNvSpPr>
          <p:nvPr/>
        </p:nvSpPr>
        <p:spPr bwMode="auto">
          <a:xfrm>
            <a:off x="4354740" y="5216240"/>
            <a:ext cx="320368" cy="5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+</a:t>
            </a:r>
          </a:p>
        </p:txBody>
      </p:sp>
      <p:sp>
        <p:nvSpPr>
          <p:cNvPr id="83" name="文本框 4199"/>
          <p:cNvSpPr txBox="1">
            <a:spLocks noChangeArrowheads="1"/>
          </p:cNvSpPr>
          <p:nvPr/>
        </p:nvSpPr>
        <p:spPr bwMode="auto">
          <a:xfrm>
            <a:off x="5179164" y="5016151"/>
            <a:ext cx="320368" cy="51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_</a:t>
            </a:r>
          </a:p>
        </p:txBody>
      </p:sp>
      <p:sp>
        <p:nvSpPr>
          <p:cNvPr id="84" name="文本框 4200"/>
          <p:cNvSpPr txBox="1">
            <a:spLocks noChangeArrowheads="1"/>
          </p:cNvSpPr>
          <p:nvPr/>
        </p:nvSpPr>
        <p:spPr bwMode="auto">
          <a:xfrm>
            <a:off x="4682444" y="5232175"/>
            <a:ext cx="64073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U</a:t>
            </a:r>
            <a:r>
              <a:rPr kumimoji="0" lang="en-US" altLang="zh-CN" sz="2800" b="1" i="1" u="none" strike="noStrike" kern="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宋体" pitchFamily="2" charset="-122"/>
              </a:rPr>
              <a:t>k</a:t>
            </a: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109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电阻的串联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48478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串联电阻的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分压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作用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 bwMode="auto">
          <a:xfrm>
            <a:off x="6699453" y="1988840"/>
            <a:ext cx="1678820" cy="2348946"/>
            <a:chOff x="4105" y="1842"/>
            <a:chExt cx="1200" cy="1679"/>
          </a:xfrm>
        </p:grpSpPr>
        <p:sp>
          <p:nvSpPr>
            <p:cNvPr id="14" name="直接连接符 6247"/>
            <p:cNvSpPr>
              <a:spLocks noChangeShapeType="1"/>
            </p:cNvSpPr>
            <p:nvPr/>
          </p:nvSpPr>
          <p:spPr bwMode="auto">
            <a:xfrm>
              <a:off x="4241" y="2160"/>
              <a:ext cx="63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000" b="1" smtClean="0"/>
            </a:p>
          </p:txBody>
        </p:sp>
        <p:sp>
          <p:nvSpPr>
            <p:cNvPr id="15" name="直接连接符 6231"/>
            <p:cNvSpPr>
              <a:spLocks noChangeShapeType="1"/>
            </p:cNvSpPr>
            <p:nvPr/>
          </p:nvSpPr>
          <p:spPr bwMode="auto">
            <a:xfrm flipV="1">
              <a:off x="4876" y="2160"/>
              <a:ext cx="0" cy="1361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000" b="1" smtClean="0"/>
            </a:p>
          </p:txBody>
        </p:sp>
        <p:sp>
          <p:nvSpPr>
            <p:cNvPr id="16" name="直接连接符 6232"/>
            <p:cNvSpPr>
              <a:spLocks noChangeShapeType="1"/>
            </p:cNvSpPr>
            <p:nvPr/>
          </p:nvSpPr>
          <p:spPr bwMode="auto">
            <a:xfrm>
              <a:off x="4241" y="3521"/>
              <a:ext cx="63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000" b="1" smtClean="0"/>
            </a:p>
          </p:txBody>
        </p:sp>
        <p:sp>
          <p:nvSpPr>
            <p:cNvPr id="17" name="文本框 6233"/>
            <p:cNvSpPr txBox="1">
              <a:spLocks noChangeArrowheads="1"/>
            </p:cNvSpPr>
            <p:nvPr/>
          </p:nvSpPr>
          <p:spPr bwMode="auto">
            <a:xfrm>
              <a:off x="4150" y="2160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dirty="0" smtClean="0">
                  <a:solidFill>
                    <a:schemeClr val="tx1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8" name="文本框 6234"/>
            <p:cNvSpPr txBox="1">
              <a:spLocks noChangeArrowheads="1"/>
            </p:cNvSpPr>
            <p:nvPr/>
          </p:nvSpPr>
          <p:spPr bwMode="auto">
            <a:xfrm>
              <a:off x="4150" y="3113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smtClean="0">
                  <a:solidFill>
                    <a:schemeClr val="tx1"/>
                  </a:solidFill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19" name="文本框 6235"/>
            <p:cNvSpPr txBox="1">
              <a:spLocks noChangeArrowheads="1"/>
            </p:cNvSpPr>
            <p:nvPr/>
          </p:nvSpPr>
          <p:spPr bwMode="auto">
            <a:xfrm>
              <a:off x="4105" y="2568"/>
              <a:ext cx="2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i="1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20" name="文本框 6236"/>
            <p:cNvSpPr txBox="1">
              <a:spLocks noChangeArrowheads="1"/>
            </p:cNvSpPr>
            <p:nvPr/>
          </p:nvSpPr>
          <p:spPr bwMode="auto">
            <a:xfrm>
              <a:off x="4921" y="2296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sz="2000" baseline="-2500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sz="20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1" name="文本框 6237"/>
            <p:cNvSpPr txBox="1">
              <a:spLocks noChangeArrowheads="1"/>
            </p:cNvSpPr>
            <p:nvPr/>
          </p:nvSpPr>
          <p:spPr bwMode="auto">
            <a:xfrm>
              <a:off x="4921" y="2976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sz="20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" name="文本框 6238"/>
            <p:cNvSpPr txBox="1">
              <a:spLocks noChangeArrowheads="1"/>
            </p:cNvSpPr>
            <p:nvPr/>
          </p:nvSpPr>
          <p:spPr bwMode="auto">
            <a:xfrm>
              <a:off x="4559" y="2115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smtClean="0">
                  <a:solidFill>
                    <a:schemeClr val="tx1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3" name="文本框 6239"/>
            <p:cNvSpPr txBox="1">
              <a:spLocks noChangeArrowheads="1"/>
            </p:cNvSpPr>
            <p:nvPr/>
          </p:nvSpPr>
          <p:spPr bwMode="auto">
            <a:xfrm>
              <a:off x="4564" y="2541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smtClean="0">
                  <a:solidFill>
                    <a:schemeClr val="tx1"/>
                  </a:solidFill>
                  <a:latin typeface="宋体" pitchFamily="2" charset="-122"/>
                </a:rPr>
                <a:t>-</a:t>
              </a:r>
            </a:p>
          </p:txBody>
        </p:sp>
        <p:sp>
          <p:nvSpPr>
            <p:cNvPr id="24" name="文本框 6240"/>
            <p:cNvSpPr txBox="1">
              <a:spLocks noChangeArrowheads="1"/>
            </p:cNvSpPr>
            <p:nvPr/>
          </p:nvSpPr>
          <p:spPr bwMode="auto">
            <a:xfrm>
              <a:off x="4489" y="2317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i="1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  <a:r>
                <a:rPr lang="en-US" altLang="zh-CN" sz="20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" name="文本框 6241"/>
            <p:cNvSpPr txBox="1">
              <a:spLocks noChangeArrowheads="1"/>
            </p:cNvSpPr>
            <p:nvPr/>
          </p:nvSpPr>
          <p:spPr bwMode="auto">
            <a:xfrm>
              <a:off x="4559" y="2750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dirty="0" smtClean="0">
                  <a:solidFill>
                    <a:schemeClr val="tx1"/>
                  </a:solidFill>
                  <a:latin typeface="宋体" pitchFamily="2" charset="-122"/>
                </a:rPr>
                <a:t>+</a:t>
              </a:r>
            </a:p>
          </p:txBody>
        </p:sp>
        <p:sp>
          <p:nvSpPr>
            <p:cNvPr id="26" name="文本框 6242"/>
            <p:cNvSpPr txBox="1">
              <a:spLocks noChangeArrowheads="1"/>
            </p:cNvSpPr>
            <p:nvPr/>
          </p:nvSpPr>
          <p:spPr bwMode="auto">
            <a:xfrm>
              <a:off x="4559" y="3239"/>
              <a:ext cx="1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dirty="0" smtClean="0">
                  <a:solidFill>
                    <a:schemeClr val="tx1"/>
                  </a:solidFill>
                  <a:latin typeface="宋体" pitchFamily="2" charset="-122"/>
                </a:rPr>
                <a:t>-</a:t>
              </a:r>
            </a:p>
          </p:txBody>
        </p:sp>
        <p:sp>
          <p:nvSpPr>
            <p:cNvPr id="27" name="文本框 6243"/>
            <p:cNvSpPr txBox="1">
              <a:spLocks noChangeArrowheads="1"/>
            </p:cNvSpPr>
            <p:nvPr/>
          </p:nvSpPr>
          <p:spPr bwMode="auto">
            <a:xfrm>
              <a:off x="4468" y="2976"/>
              <a:ext cx="3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i="1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  <a:r>
                <a:rPr lang="en-US" altLang="zh-CN" sz="20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sz="2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8" name="直接连接符 6244"/>
            <p:cNvSpPr>
              <a:spLocks noChangeShapeType="1"/>
            </p:cNvSpPr>
            <p:nvPr/>
          </p:nvSpPr>
          <p:spPr bwMode="auto">
            <a:xfrm>
              <a:off x="4332" y="2160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000" b="1" smtClean="0"/>
            </a:p>
          </p:txBody>
        </p:sp>
        <p:sp>
          <p:nvSpPr>
            <p:cNvPr id="29" name="文本框 6245"/>
            <p:cNvSpPr txBox="1">
              <a:spLocks noChangeArrowheads="1"/>
            </p:cNvSpPr>
            <p:nvPr/>
          </p:nvSpPr>
          <p:spPr bwMode="auto">
            <a:xfrm>
              <a:off x="4377" y="1842"/>
              <a:ext cx="19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0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1" name="矩形 6248"/>
            <p:cNvSpPr>
              <a:spLocks noChangeArrowheads="1"/>
            </p:cNvSpPr>
            <p:nvPr/>
          </p:nvSpPr>
          <p:spPr bwMode="auto">
            <a:xfrm>
              <a:off x="4794" y="2976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000" smtClean="0">
                <a:solidFill>
                  <a:schemeClr val="tx1"/>
                </a:solidFill>
              </a:endParaRPr>
            </a:p>
          </p:txBody>
        </p:sp>
        <p:sp>
          <p:nvSpPr>
            <p:cNvPr id="32" name="矩形 6249"/>
            <p:cNvSpPr>
              <a:spLocks noChangeArrowheads="1"/>
            </p:cNvSpPr>
            <p:nvPr/>
          </p:nvSpPr>
          <p:spPr bwMode="auto">
            <a:xfrm>
              <a:off x="4794" y="2341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000" smtClean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052307"/>
              </p:ext>
            </p:extLst>
          </p:nvPr>
        </p:nvGraphicFramePr>
        <p:xfrm>
          <a:off x="636419" y="3204616"/>
          <a:ext cx="4943693" cy="107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8" name="Equation" r:id="rId4" imgW="1993680" imgH="431640" progId="Equation.DSMT4">
                  <p:embed/>
                </p:oleObj>
              </mc:Choice>
              <mc:Fallback>
                <p:oleObj name="Equation" r:id="rId4" imgW="1993680" imgH="43164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19" y="3204616"/>
                        <a:ext cx="4943693" cy="10713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/>
          <p:cNvSpPr/>
          <p:nvPr/>
        </p:nvSpPr>
        <p:spPr>
          <a:xfrm>
            <a:off x="547936" y="2270253"/>
            <a:ext cx="8632576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如果两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个电阻串联的分压电路，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如右图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矩形 34"/>
          <p:cNvSpPr/>
          <p:nvPr/>
        </p:nvSpPr>
        <p:spPr>
          <a:xfrm>
            <a:off x="7070767" y="910461"/>
            <a:ext cx="2037737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 smtClean="0">
                <a:solidFill>
                  <a:srgbClr val="FFC000"/>
                </a:solidFill>
                <a:latin typeface="+mn-ea"/>
              </a:rPr>
              <a:t>思考题？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75928" y="4798893"/>
            <a:ext cx="8632576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4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4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个相等电阻</a:t>
            </a:r>
            <a:r>
              <a:rPr lang="zh-CN" altLang="en-US" sz="2400" kern="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串联的分</a:t>
            </a:r>
            <a:r>
              <a:rPr lang="zh-CN" altLang="en-US" sz="24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压电路，</a:t>
            </a:r>
            <a:r>
              <a:rPr lang="zh-CN" alt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每个</a:t>
            </a:r>
            <a:r>
              <a:rPr lang="zh-CN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电阻两端的</a:t>
            </a:r>
            <a:r>
              <a:rPr lang="zh-CN" alt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电压？？</a:t>
            </a:r>
            <a:endParaRPr lang="en-US" altLang="zh-CN" sz="2400" kern="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784358"/>
              </p:ext>
            </p:extLst>
          </p:nvPr>
        </p:nvGraphicFramePr>
        <p:xfrm>
          <a:off x="3419872" y="5619927"/>
          <a:ext cx="1512168" cy="97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49" name="Equation" r:id="rId6" imgW="609480" imgH="393480" progId="Equation.DSMT4">
                  <p:embed/>
                </p:oleObj>
              </mc:Choice>
              <mc:Fallback>
                <p:oleObj name="Equation" r:id="rId6" imgW="609480" imgH="39348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619927"/>
                        <a:ext cx="1512168" cy="9774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186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65383"/>
            <a:ext cx="3528392" cy="3359961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179512" y="1052736"/>
            <a:ext cx="8784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solidFill>
                  <a:srgbClr val="FF3300"/>
                </a:solidFill>
                <a:latin typeface="Arial" charset="0"/>
              </a:rPr>
              <a:t>        简单电路</a:t>
            </a:r>
            <a:r>
              <a:rPr lang="zh-CN" altLang="en-US" sz="2400" b="1" dirty="0" smtClean="0">
                <a:latin typeface="Arial" charset="0"/>
              </a:rPr>
              <a:t>的串并联电路可以利用</a:t>
            </a:r>
            <a:r>
              <a:rPr lang="zh-CN" altLang="en-US" sz="2400" b="1" dirty="0" smtClean="0">
                <a:solidFill>
                  <a:srgbClr val="FF3300"/>
                </a:solidFill>
                <a:latin typeface="Arial" charset="0"/>
              </a:rPr>
              <a:t>欧姆定律</a:t>
            </a:r>
            <a:r>
              <a:rPr lang="zh-CN" altLang="en-US" sz="2400" b="1" dirty="0" smtClean="0">
                <a:latin typeface="Arial" charset="0"/>
              </a:rPr>
              <a:t>去分析电路中的电流和电压的规律。对于复杂的电路对电路元件的串并联无法判断，所以要寻找其它的方法进行电路分析</a:t>
            </a:r>
            <a:r>
              <a:rPr lang="en-US" altLang="zh-CN" sz="2400" b="1" dirty="0" smtClean="0">
                <a:latin typeface="Arial" charset="0"/>
              </a:rPr>
              <a:t>——</a:t>
            </a:r>
            <a:r>
              <a:rPr lang="zh-CN" altLang="en-US" sz="2400" b="1" dirty="0" smtClean="0">
                <a:solidFill>
                  <a:srgbClr val="0000CC"/>
                </a:solidFill>
                <a:latin typeface="Arial" charset="0"/>
              </a:rPr>
              <a:t>支路电流法（基尔霍夫定律）</a:t>
            </a:r>
            <a:r>
              <a:rPr lang="zh-CN" altLang="en-US" sz="2400" b="1" dirty="0" smtClean="0">
                <a:latin typeface="Arial" charset="0"/>
              </a:rPr>
              <a:t>。</a:t>
            </a:r>
            <a:endParaRPr lang="zh-CN" altLang="en-US" sz="2400" b="1" dirty="0">
              <a:latin typeface="Arial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45344"/>
            <a:ext cx="4199320" cy="27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68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电阻的串联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484784"/>
            <a:ext cx="878497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功率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7174"/>
          <p:cNvSpPr txBox="1">
            <a:spLocks noChangeArrowheads="1"/>
          </p:cNvSpPr>
          <p:nvPr/>
        </p:nvSpPr>
        <p:spPr bwMode="auto">
          <a:xfrm>
            <a:off x="612329" y="1916832"/>
            <a:ext cx="8424167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每个电阻的功率： 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=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=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…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400" i="1" dirty="0" err="1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2400" baseline="-25000" dirty="0" err="1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=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I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n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总功率：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   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P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=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=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baseline="2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2400" i="1" baseline="-25000" dirty="0" smtClean="0">
                <a:solidFill>
                  <a:schemeClr val="tx1"/>
                </a:solidFill>
                <a:latin typeface="Times New Roman" pitchFamily="18" charset="0"/>
              </a:rPr>
              <a:t>n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) =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baseline="20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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I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2400" i="1" baseline="-25000" dirty="0">
                <a:solidFill>
                  <a:schemeClr val="tx1"/>
                </a:solidFill>
                <a:latin typeface="Times New Roman" pitchFamily="18" charset="0"/>
              </a:rPr>
              <a:t>n</a:t>
            </a:r>
            <a:endParaRPr lang="en-US" altLang="zh-CN" sz="2400" baseline="30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                       =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1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baseline="20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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en-US" altLang="zh-CN" sz="2400" i="1" dirty="0" err="1" smtClean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altLang="zh-CN" sz="2400" i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endParaRPr lang="en-US" altLang="zh-CN" sz="2400" i="1" baseline="-25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</a:rPr>
              <a:t>即</a:t>
            </a:r>
            <a:endParaRPr lang="en-US" altLang="zh-CN" sz="2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76864" y="4077072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(2-9)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46777"/>
              </p:ext>
            </p:extLst>
          </p:nvPr>
        </p:nvGraphicFramePr>
        <p:xfrm>
          <a:off x="1475656" y="4005064"/>
          <a:ext cx="3958922" cy="86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24" name="Equation" r:id="rId4" imgW="1968480" imgH="431640" progId="Equation.DSMT4">
                  <p:embed/>
                </p:oleObj>
              </mc:Choice>
              <mc:Fallback>
                <p:oleObj name="Equation" r:id="rId4" imgW="1968480" imgH="43164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05064"/>
                        <a:ext cx="3958922" cy="867999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剪去单角的矩形 1"/>
          <p:cNvSpPr/>
          <p:nvPr/>
        </p:nvSpPr>
        <p:spPr bwMode="auto">
          <a:xfrm>
            <a:off x="395536" y="5157192"/>
            <a:ext cx="7992888" cy="1584176"/>
          </a:xfrm>
          <a:prstGeom prst="snip1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2400" b="1" dirty="0">
                <a:latin typeface="+mn-ea"/>
              </a:rPr>
              <a:t>表明：</a:t>
            </a:r>
            <a:endParaRPr lang="en-US" altLang="zh-CN" sz="2400" b="1" dirty="0">
              <a:latin typeface="+mn-ea"/>
            </a:endParaRPr>
          </a:p>
          <a:p>
            <a:pPr marL="457200" indent="-457200" fontAlgn="base">
              <a:lnSpc>
                <a:spcPct val="120000"/>
              </a:lnSpc>
              <a:spcAft>
                <a:spcPct val="0"/>
              </a:spcAft>
              <a:buFont typeface="+mj-ea"/>
              <a:buAutoNum type="circleNumDbPlain"/>
            </a:pPr>
            <a:r>
              <a:rPr lang="zh-CN" altLang="en-US" sz="2400" b="1" dirty="0">
                <a:latin typeface="+mn-ea"/>
              </a:rPr>
              <a:t>电阻串联时，各电阻消耗的功率与电阻大小成正比；</a:t>
            </a:r>
            <a:endParaRPr lang="en-US" altLang="zh-CN" sz="2400" b="1" dirty="0">
              <a:latin typeface="+mn-ea"/>
            </a:endParaRPr>
          </a:p>
          <a:p>
            <a:pPr marL="457200" indent="-457200" fontAlgn="base">
              <a:lnSpc>
                <a:spcPct val="120000"/>
              </a:lnSpc>
              <a:spcAft>
                <a:spcPct val="0"/>
              </a:spcAft>
              <a:buFont typeface="+mj-lt"/>
              <a:buAutoNum type="circleNumDbPlain"/>
            </a:pPr>
            <a:r>
              <a:rPr lang="zh-CN" altLang="en-US" sz="2400" b="1" dirty="0">
                <a:latin typeface="+mn-ea"/>
              </a:rPr>
              <a:t>等效电阻消耗的功率等于各串联电阻消耗功率的总和。</a:t>
            </a:r>
          </a:p>
        </p:txBody>
      </p:sp>
    </p:spTree>
    <p:extLst>
      <p:ext uri="{BB962C8B-B14F-4D97-AF65-F5344CB8AC3E}">
        <p14:creationId xmlns:p14="http://schemas.microsoft.com/office/powerpoint/2010/main" val="2611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电阻的并联</a:t>
            </a:r>
          </a:p>
        </p:txBody>
      </p:sp>
      <p:sp>
        <p:nvSpPr>
          <p:cNvPr id="6" name="矩形 5"/>
          <p:cNvSpPr/>
          <p:nvPr/>
        </p:nvSpPr>
        <p:spPr>
          <a:xfrm>
            <a:off x="107504" y="1412776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电路特点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1520" y="2086104"/>
            <a:ext cx="8712968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定义：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几个电阻首首相连、尾尾相连的连接方式称为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电阻的并联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下图是由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个电阻组成的并联电路，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总电流，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总电压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表示各电阻的阻值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表示各电阻上的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流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2104" y="6444044"/>
            <a:ext cx="444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-13 (a)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电阻的并联电路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653136"/>
            <a:ext cx="3875040" cy="16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4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412776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电路特点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7504" y="2285871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）每个电阻的两端的电压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电阻的并联</a:t>
            </a:r>
          </a:p>
        </p:txBody>
      </p:sp>
      <p:grpSp>
        <p:nvGrpSpPr>
          <p:cNvPr id="152" name="组合 151"/>
          <p:cNvGrpSpPr>
            <a:grpSpLocks/>
          </p:cNvGrpSpPr>
          <p:nvPr/>
        </p:nvGrpSpPr>
        <p:grpSpPr bwMode="auto">
          <a:xfrm>
            <a:off x="1944141" y="3535140"/>
            <a:ext cx="5364163" cy="2270124"/>
            <a:chOff x="1992" y="708"/>
            <a:chExt cx="3379" cy="1430"/>
          </a:xfrm>
        </p:grpSpPr>
        <p:sp>
          <p:nvSpPr>
            <p:cNvPr id="153" name="文本框 8251"/>
            <p:cNvSpPr txBox="1">
              <a:spLocks noChangeArrowheads="1"/>
            </p:cNvSpPr>
            <p:nvPr/>
          </p:nvSpPr>
          <p:spPr bwMode="auto">
            <a:xfrm>
              <a:off x="5012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4" name="直接连接符 8252"/>
            <p:cNvSpPr>
              <a:spLocks noChangeShapeType="1"/>
            </p:cNvSpPr>
            <p:nvPr/>
          </p:nvSpPr>
          <p:spPr bwMode="auto">
            <a:xfrm>
              <a:off x="2172" y="1028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5" name="直接连接符 8253"/>
            <p:cNvSpPr>
              <a:spLocks noChangeShapeType="1"/>
            </p:cNvSpPr>
            <p:nvPr/>
          </p:nvSpPr>
          <p:spPr bwMode="auto">
            <a:xfrm rot="-5400000">
              <a:off x="219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6" name="直接连接符 8254"/>
            <p:cNvSpPr>
              <a:spLocks noChangeShapeType="1"/>
            </p:cNvSpPr>
            <p:nvPr/>
          </p:nvSpPr>
          <p:spPr bwMode="auto">
            <a:xfrm rot="16200000">
              <a:off x="2773" y="1563"/>
              <a:ext cx="1087" cy="9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7" name="直接连接符 8255"/>
            <p:cNvSpPr>
              <a:spLocks noChangeShapeType="1"/>
            </p:cNvSpPr>
            <p:nvPr/>
          </p:nvSpPr>
          <p:spPr bwMode="auto">
            <a:xfrm>
              <a:off x="2172" y="2115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8" name="直接连接符 8256"/>
            <p:cNvSpPr>
              <a:spLocks noChangeShapeType="1"/>
            </p:cNvSpPr>
            <p:nvPr/>
          </p:nvSpPr>
          <p:spPr bwMode="auto">
            <a:xfrm rot="-5400000">
              <a:off x="346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9" name="直接连接符 8257"/>
            <p:cNvSpPr>
              <a:spLocks noChangeShapeType="1"/>
            </p:cNvSpPr>
            <p:nvPr/>
          </p:nvSpPr>
          <p:spPr bwMode="auto">
            <a:xfrm flipV="1">
              <a:off x="3424" y="2115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0" name="直接连接符 8258"/>
            <p:cNvSpPr>
              <a:spLocks noChangeShapeType="1"/>
            </p:cNvSpPr>
            <p:nvPr/>
          </p:nvSpPr>
          <p:spPr bwMode="auto">
            <a:xfrm>
              <a:off x="4633" y="1028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1" name="直接连接符 8259"/>
            <p:cNvSpPr>
              <a:spLocks noChangeShapeType="1"/>
            </p:cNvSpPr>
            <p:nvPr/>
          </p:nvSpPr>
          <p:spPr bwMode="auto">
            <a:xfrm>
              <a:off x="4633" y="2115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2" name="直接连接符 8260"/>
            <p:cNvSpPr>
              <a:spLocks noChangeShapeType="1"/>
            </p:cNvSpPr>
            <p:nvPr/>
          </p:nvSpPr>
          <p:spPr bwMode="auto">
            <a:xfrm rot="-5400000">
              <a:off x="4469" y="1564"/>
              <a:ext cx="10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3" name="矩形 8261"/>
            <p:cNvSpPr>
              <a:spLocks noChangeArrowheads="1"/>
            </p:cNvSpPr>
            <p:nvPr/>
          </p:nvSpPr>
          <p:spPr bwMode="auto">
            <a:xfrm>
              <a:off x="2410" y="134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baseline="-250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4" name="矩形 8262"/>
            <p:cNvSpPr>
              <a:spLocks noChangeArrowheads="1"/>
            </p:cNvSpPr>
            <p:nvPr/>
          </p:nvSpPr>
          <p:spPr bwMode="auto">
            <a:xfrm>
              <a:off x="2974" y="137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baseline="-25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5" name="矩形 8263"/>
            <p:cNvSpPr>
              <a:spLocks noChangeArrowheads="1"/>
            </p:cNvSpPr>
            <p:nvPr/>
          </p:nvSpPr>
          <p:spPr bwMode="auto">
            <a:xfrm>
              <a:off x="3653" y="134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66" name="矩形 8264"/>
            <p:cNvSpPr>
              <a:spLocks noChangeArrowheads="1"/>
            </p:cNvSpPr>
            <p:nvPr/>
          </p:nvSpPr>
          <p:spPr bwMode="auto">
            <a:xfrm>
              <a:off x="4622" y="1346"/>
              <a:ext cx="3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67" name="直接连接符 8265"/>
            <p:cNvSpPr>
              <a:spLocks noChangeShapeType="1"/>
            </p:cNvSpPr>
            <p:nvPr/>
          </p:nvSpPr>
          <p:spPr bwMode="auto">
            <a:xfrm>
              <a:off x="2200" y="1026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8" name="文本框 8266"/>
            <p:cNvSpPr txBox="1">
              <a:spLocks noChangeArrowheads="1"/>
            </p:cNvSpPr>
            <p:nvPr/>
          </p:nvSpPr>
          <p:spPr bwMode="auto">
            <a:xfrm>
              <a:off x="2230" y="708"/>
              <a:ext cx="2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69" name="矩形 8267"/>
            <p:cNvSpPr>
              <a:spLocks noChangeArrowheads="1"/>
            </p:cNvSpPr>
            <p:nvPr/>
          </p:nvSpPr>
          <p:spPr bwMode="auto">
            <a:xfrm>
              <a:off x="2018" y="1027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  <a:sym typeface="CommonBullets" pitchFamily="34" charset="2"/>
                </a:rPr>
                <a:t>+</a:t>
              </a:r>
            </a:p>
          </p:txBody>
        </p:sp>
        <p:sp>
          <p:nvSpPr>
            <p:cNvPr id="170" name="文本框 8268"/>
            <p:cNvSpPr txBox="1">
              <a:spLocks noChangeArrowheads="1"/>
            </p:cNvSpPr>
            <p:nvPr/>
          </p:nvSpPr>
          <p:spPr bwMode="auto">
            <a:xfrm>
              <a:off x="1992" y="1434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171" name="直接连接符 8269"/>
            <p:cNvSpPr>
              <a:spLocks noChangeShapeType="1"/>
            </p:cNvSpPr>
            <p:nvPr/>
          </p:nvSpPr>
          <p:spPr bwMode="auto">
            <a:xfrm>
              <a:off x="2744" y="1072"/>
              <a:ext cx="0" cy="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2" name="文本框 8270"/>
            <p:cNvSpPr txBox="1">
              <a:spLocks noChangeArrowheads="1"/>
            </p:cNvSpPr>
            <p:nvPr/>
          </p:nvSpPr>
          <p:spPr bwMode="auto">
            <a:xfrm>
              <a:off x="2789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3" name="文本框 8271"/>
            <p:cNvSpPr txBox="1">
              <a:spLocks noChangeArrowheads="1"/>
            </p:cNvSpPr>
            <p:nvPr/>
          </p:nvSpPr>
          <p:spPr bwMode="auto">
            <a:xfrm>
              <a:off x="3311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4" name="文本框 8272"/>
            <p:cNvSpPr txBox="1">
              <a:spLocks noChangeArrowheads="1"/>
            </p:cNvSpPr>
            <p:nvPr/>
          </p:nvSpPr>
          <p:spPr bwMode="auto">
            <a:xfrm>
              <a:off x="4018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err="1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err="1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5" name="文本框 8273"/>
            <p:cNvSpPr txBox="1">
              <a:spLocks noChangeArrowheads="1"/>
            </p:cNvSpPr>
            <p:nvPr/>
          </p:nvSpPr>
          <p:spPr bwMode="auto">
            <a:xfrm>
              <a:off x="2018" y="170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176" name="直接连接符 8274"/>
            <p:cNvSpPr>
              <a:spLocks noChangeShapeType="1"/>
            </p:cNvSpPr>
            <p:nvPr/>
          </p:nvSpPr>
          <p:spPr bwMode="auto">
            <a:xfrm>
              <a:off x="3321" y="1072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7" name="直接连接符 8275"/>
            <p:cNvSpPr>
              <a:spLocks noChangeShapeType="1"/>
            </p:cNvSpPr>
            <p:nvPr/>
          </p:nvSpPr>
          <p:spPr bwMode="auto">
            <a:xfrm>
              <a:off x="4014" y="1081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8" name="直接连接符 8276"/>
            <p:cNvSpPr>
              <a:spLocks noChangeShapeType="1"/>
            </p:cNvSpPr>
            <p:nvPr/>
          </p:nvSpPr>
          <p:spPr bwMode="auto">
            <a:xfrm>
              <a:off x="5008" y="1026"/>
              <a:ext cx="0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9" name="椭圆 8277"/>
            <p:cNvSpPr>
              <a:spLocks noChangeArrowheads="1"/>
            </p:cNvSpPr>
            <p:nvPr/>
          </p:nvSpPr>
          <p:spPr bwMode="auto">
            <a:xfrm>
              <a:off x="2104" y="2062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0" name="椭圆 8278"/>
            <p:cNvSpPr>
              <a:spLocks noChangeArrowheads="1"/>
            </p:cNvSpPr>
            <p:nvPr/>
          </p:nvSpPr>
          <p:spPr bwMode="auto">
            <a:xfrm>
              <a:off x="2104" y="990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1" name="直接连接符 8279"/>
            <p:cNvSpPr>
              <a:spLocks noChangeShapeType="1"/>
            </p:cNvSpPr>
            <p:nvPr/>
          </p:nvSpPr>
          <p:spPr bwMode="auto">
            <a:xfrm flipV="1">
              <a:off x="3424" y="1027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82" name="矩形 8280"/>
            <p:cNvSpPr>
              <a:spLocks noChangeArrowheads="1"/>
            </p:cNvSpPr>
            <p:nvPr/>
          </p:nvSpPr>
          <p:spPr bwMode="auto">
            <a:xfrm>
              <a:off x="396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3" name="矩形 8281"/>
            <p:cNvSpPr>
              <a:spLocks noChangeArrowheads="1"/>
            </p:cNvSpPr>
            <p:nvPr/>
          </p:nvSpPr>
          <p:spPr bwMode="auto">
            <a:xfrm>
              <a:off x="327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4" name="矩形 8282"/>
            <p:cNvSpPr>
              <a:spLocks noChangeArrowheads="1"/>
            </p:cNvSpPr>
            <p:nvPr/>
          </p:nvSpPr>
          <p:spPr bwMode="auto">
            <a:xfrm>
              <a:off x="269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5" name="矩形 8283"/>
            <p:cNvSpPr>
              <a:spLocks noChangeArrowheads="1"/>
            </p:cNvSpPr>
            <p:nvPr/>
          </p:nvSpPr>
          <p:spPr bwMode="auto">
            <a:xfrm>
              <a:off x="492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31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412776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电路特点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7504" y="2285871"/>
            <a:ext cx="770485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）总电流等于流过各并联电阻的电流之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电阻的并联</a:t>
            </a:r>
          </a:p>
        </p:txBody>
      </p:sp>
      <p:grpSp>
        <p:nvGrpSpPr>
          <p:cNvPr id="152" name="组合 151"/>
          <p:cNvGrpSpPr>
            <a:grpSpLocks/>
          </p:cNvGrpSpPr>
          <p:nvPr/>
        </p:nvGrpSpPr>
        <p:grpSpPr bwMode="auto">
          <a:xfrm>
            <a:off x="1944141" y="4111204"/>
            <a:ext cx="5364163" cy="2270124"/>
            <a:chOff x="1992" y="708"/>
            <a:chExt cx="3379" cy="1430"/>
          </a:xfrm>
        </p:grpSpPr>
        <p:sp>
          <p:nvSpPr>
            <p:cNvPr id="153" name="文本框 8251"/>
            <p:cNvSpPr txBox="1">
              <a:spLocks noChangeArrowheads="1"/>
            </p:cNvSpPr>
            <p:nvPr/>
          </p:nvSpPr>
          <p:spPr bwMode="auto">
            <a:xfrm>
              <a:off x="5012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4" name="直接连接符 8252"/>
            <p:cNvSpPr>
              <a:spLocks noChangeShapeType="1"/>
            </p:cNvSpPr>
            <p:nvPr/>
          </p:nvSpPr>
          <p:spPr bwMode="auto">
            <a:xfrm>
              <a:off x="2172" y="1028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5" name="直接连接符 8253"/>
            <p:cNvSpPr>
              <a:spLocks noChangeShapeType="1"/>
            </p:cNvSpPr>
            <p:nvPr/>
          </p:nvSpPr>
          <p:spPr bwMode="auto">
            <a:xfrm rot="-5400000">
              <a:off x="219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6" name="直接连接符 8254"/>
            <p:cNvSpPr>
              <a:spLocks noChangeShapeType="1"/>
            </p:cNvSpPr>
            <p:nvPr/>
          </p:nvSpPr>
          <p:spPr bwMode="auto">
            <a:xfrm rot="16200000">
              <a:off x="2773" y="1563"/>
              <a:ext cx="1087" cy="9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7" name="直接连接符 8255"/>
            <p:cNvSpPr>
              <a:spLocks noChangeShapeType="1"/>
            </p:cNvSpPr>
            <p:nvPr/>
          </p:nvSpPr>
          <p:spPr bwMode="auto">
            <a:xfrm>
              <a:off x="2172" y="2115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8" name="直接连接符 8256"/>
            <p:cNvSpPr>
              <a:spLocks noChangeShapeType="1"/>
            </p:cNvSpPr>
            <p:nvPr/>
          </p:nvSpPr>
          <p:spPr bwMode="auto">
            <a:xfrm rot="-5400000">
              <a:off x="346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9" name="直接连接符 8257"/>
            <p:cNvSpPr>
              <a:spLocks noChangeShapeType="1"/>
            </p:cNvSpPr>
            <p:nvPr/>
          </p:nvSpPr>
          <p:spPr bwMode="auto">
            <a:xfrm flipV="1">
              <a:off x="3424" y="2115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0" name="直接连接符 8258"/>
            <p:cNvSpPr>
              <a:spLocks noChangeShapeType="1"/>
            </p:cNvSpPr>
            <p:nvPr/>
          </p:nvSpPr>
          <p:spPr bwMode="auto">
            <a:xfrm>
              <a:off x="4633" y="1028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1" name="直接连接符 8259"/>
            <p:cNvSpPr>
              <a:spLocks noChangeShapeType="1"/>
            </p:cNvSpPr>
            <p:nvPr/>
          </p:nvSpPr>
          <p:spPr bwMode="auto">
            <a:xfrm>
              <a:off x="4633" y="2115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2" name="直接连接符 8260"/>
            <p:cNvSpPr>
              <a:spLocks noChangeShapeType="1"/>
            </p:cNvSpPr>
            <p:nvPr/>
          </p:nvSpPr>
          <p:spPr bwMode="auto">
            <a:xfrm rot="-5400000">
              <a:off x="4469" y="1564"/>
              <a:ext cx="10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3" name="矩形 8261"/>
            <p:cNvSpPr>
              <a:spLocks noChangeArrowheads="1"/>
            </p:cNvSpPr>
            <p:nvPr/>
          </p:nvSpPr>
          <p:spPr bwMode="auto">
            <a:xfrm>
              <a:off x="2410" y="134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baseline="-250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4" name="矩形 8262"/>
            <p:cNvSpPr>
              <a:spLocks noChangeArrowheads="1"/>
            </p:cNvSpPr>
            <p:nvPr/>
          </p:nvSpPr>
          <p:spPr bwMode="auto">
            <a:xfrm>
              <a:off x="2974" y="137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baseline="-25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5" name="矩形 8263"/>
            <p:cNvSpPr>
              <a:spLocks noChangeArrowheads="1"/>
            </p:cNvSpPr>
            <p:nvPr/>
          </p:nvSpPr>
          <p:spPr bwMode="auto">
            <a:xfrm>
              <a:off x="3653" y="134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66" name="矩形 8264"/>
            <p:cNvSpPr>
              <a:spLocks noChangeArrowheads="1"/>
            </p:cNvSpPr>
            <p:nvPr/>
          </p:nvSpPr>
          <p:spPr bwMode="auto">
            <a:xfrm>
              <a:off x="4622" y="1346"/>
              <a:ext cx="3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67" name="直接连接符 8265"/>
            <p:cNvSpPr>
              <a:spLocks noChangeShapeType="1"/>
            </p:cNvSpPr>
            <p:nvPr/>
          </p:nvSpPr>
          <p:spPr bwMode="auto">
            <a:xfrm>
              <a:off x="2200" y="1026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8" name="文本框 8266"/>
            <p:cNvSpPr txBox="1">
              <a:spLocks noChangeArrowheads="1"/>
            </p:cNvSpPr>
            <p:nvPr/>
          </p:nvSpPr>
          <p:spPr bwMode="auto">
            <a:xfrm>
              <a:off x="2230" y="708"/>
              <a:ext cx="2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69" name="矩形 8267"/>
            <p:cNvSpPr>
              <a:spLocks noChangeArrowheads="1"/>
            </p:cNvSpPr>
            <p:nvPr/>
          </p:nvSpPr>
          <p:spPr bwMode="auto">
            <a:xfrm>
              <a:off x="2018" y="1027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  <a:sym typeface="CommonBullets" pitchFamily="34" charset="2"/>
                </a:rPr>
                <a:t>+</a:t>
              </a:r>
            </a:p>
          </p:txBody>
        </p:sp>
        <p:sp>
          <p:nvSpPr>
            <p:cNvPr id="170" name="文本框 8268"/>
            <p:cNvSpPr txBox="1">
              <a:spLocks noChangeArrowheads="1"/>
            </p:cNvSpPr>
            <p:nvPr/>
          </p:nvSpPr>
          <p:spPr bwMode="auto">
            <a:xfrm>
              <a:off x="1992" y="1434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171" name="直接连接符 8269"/>
            <p:cNvSpPr>
              <a:spLocks noChangeShapeType="1"/>
            </p:cNvSpPr>
            <p:nvPr/>
          </p:nvSpPr>
          <p:spPr bwMode="auto">
            <a:xfrm>
              <a:off x="2744" y="1072"/>
              <a:ext cx="0" cy="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2" name="文本框 8270"/>
            <p:cNvSpPr txBox="1">
              <a:spLocks noChangeArrowheads="1"/>
            </p:cNvSpPr>
            <p:nvPr/>
          </p:nvSpPr>
          <p:spPr bwMode="auto">
            <a:xfrm>
              <a:off x="2789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3" name="文本框 8271"/>
            <p:cNvSpPr txBox="1">
              <a:spLocks noChangeArrowheads="1"/>
            </p:cNvSpPr>
            <p:nvPr/>
          </p:nvSpPr>
          <p:spPr bwMode="auto">
            <a:xfrm>
              <a:off x="3311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4" name="文本框 8272"/>
            <p:cNvSpPr txBox="1">
              <a:spLocks noChangeArrowheads="1"/>
            </p:cNvSpPr>
            <p:nvPr/>
          </p:nvSpPr>
          <p:spPr bwMode="auto">
            <a:xfrm>
              <a:off x="4018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err="1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err="1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5" name="文本框 8273"/>
            <p:cNvSpPr txBox="1">
              <a:spLocks noChangeArrowheads="1"/>
            </p:cNvSpPr>
            <p:nvPr/>
          </p:nvSpPr>
          <p:spPr bwMode="auto">
            <a:xfrm>
              <a:off x="2018" y="170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176" name="直接连接符 8274"/>
            <p:cNvSpPr>
              <a:spLocks noChangeShapeType="1"/>
            </p:cNvSpPr>
            <p:nvPr/>
          </p:nvSpPr>
          <p:spPr bwMode="auto">
            <a:xfrm>
              <a:off x="3321" y="1072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7" name="直接连接符 8275"/>
            <p:cNvSpPr>
              <a:spLocks noChangeShapeType="1"/>
            </p:cNvSpPr>
            <p:nvPr/>
          </p:nvSpPr>
          <p:spPr bwMode="auto">
            <a:xfrm>
              <a:off x="4014" y="1081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8" name="直接连接符 8276"/>
            <p:cNvSpPr>
              <a:spLocks noChangeShapeType="1"/>
            </p:cNvSpPr>
            <p:nvPr/>
          </p:nvSpPr>
          <p:spPr bwMode="auto">
            <a:xfrm>
              <a:off x="5008" y="1026"/>
              <a:ext cx="0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9" name="椭圆 8277"/>
            <p:cNvSpPr>
              <a:spLocks noChangeArrowheads="1"/>
            </p:cNvSpPr>
            <p:nvPr/>
          </p:nvSpPr>
          <p:spPr bwMode="auto">
            <a:xfrm>
              <a:off x="2104" y="2062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0" name="椭圆 8278"/>
            <p:cNvSpPr>
              <a:spLocks noChangeArrowheads="1"/>
            </p:cNvSpPr>
            <p:nvPr/>
          </p:nvSpPr>
          <p:spPr bwMode="auto">
            <a:xfrm>
              <a:off x="2104" y="990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1" name="直接连接符 8279"/>
            <p:cNvSpPr>
              <a:spLocks noChangeShapeType="1"/>
            </p:cNvSpPr>
            <p:nvPr/>
          </p:nvSpPr>
          <p:spPr bwMode="auto">
            <a:xfrm flipV="1">
              <a:off x="3424" y="1027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82" name="矩形 8280"/>
            <p:cNvSpPr>
              <a:spLocks noChangeArrowheads="1"/>
            </p:cNvSpPr>
            <p:nvPr/>
          </p:nvSpPr>
          <p:spPr bwMode="auto">
            <a:xfrm>
              <a:off x="396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3" name="矩形 8281"/>
            <p:cNvSpPr>
              <a:spLocks noChangeArrowheads="1"/>
            </p:cNvSpPr>
            <p:nvPr/>
          </p:nvSpPr>
          <p:spPr bwMode="auto">
            <a:xfrm>
              <a:off x="327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4" name="矩形 8282"/>
            <p:cNvSpPr>
              <a:spLocks noChangeArrowheads="1"/>
            </p:cNvSpPr>
            <p:nvPr/>
          </p:nvSpPr>
          <p:spPr bwMode="auto">
            <a:xfrm>
              <a:off x="269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5" name="矩形 8283"/>
            <p:cNvSpPr>
              <a:spLocks noChangeArrowheads="1"/>
            </p:cNvSpPr>
            <p:nvPr/>
          </p:nvSpPr>
          <p:spPr bwMode="auto">
            <a:xfrm>
              <a:off x="492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103309"/>
              </p:ext>
            </p:extLst>
          </p:nvPr>
        </p:nvGraphicFramePr>
        <p:xfrm>
          <a:off x="2483768" y="3023418"/>
          <a:ext cx="3424237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2" name="Equation" r:id="rId4" imgW="1625400" imgH="431640" progId="Equation.DSMT4">
                  <p:embed/>
                </p:oleObj>
              </mc:Choice>
              <mc:Fallback>
                <p:oleObj name="Equation" r:id="rId4" imgW="1625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023418"/>
                        <a:ext cx="3424237" cy="9096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矩形 42"/>
          <p:cNvSpPr/>
          <p:nvPr/>
        </p:nvSpPr>
        <p:spPr>
          <a:xfrm>
            <a:off x="7005464" y="3065057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(2-10)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51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412776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电路特点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07504" y="2285871"/>
            <a:ext cx="77048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）总电阻倒数等于各电阻倒数之和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矩形 150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电阻的并联</a:t>
            </a:r>
          </a:p>
        </p:txBody>
      </p:sp>
      <p:grpSp>
        <p:nvGrpSpPr>
          <p:cNvPr id="152" name="组合 151"/>
          <p:cNvGrpSpPr>
            <a:grpSpLocks/>
          </p:cNvGrpSpPr>
          <p:nvPr/>
        </p:nvGrpSpPr>
        <p:grpSpPr bwMode="auto">
          <a:xfrm>
            <a:off x="1944141" y="4327228"/>
            <a:ext cx="5364163" cy="2270124"/>
            <a:chOff x="1992" y="708"/>
            <a:chExt cx="3379" cy="1430"/>
          </a:xfrm>
        </p:grpSpPr>
        <p:sp>
          <p:nvSpPr>
            <p:cNvPr id="153" name="文本框 8251"/>
            <p:cNvSpPr txBox="1">
              <a:spLocks noChangeArrowheads="1"/>
            </p:cNvSpPr>
            <p:nvPr/>
          </p:nvSpPr>
          <p:spPr bwMode="auto">
            <a:xfrm>
              <a:off x="5012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4" name="直接连接符 8252"/>
            <p:cNvSpPr>
              <a:spLocks noChangeShapeType="1"/>
            </p:cNvSpPr>
            <p:nvPr/>
          </p:nvSpPr>
          <p:spPr bwMode="auto">
            <a:xfrm>
              <a:off x="2172" y="1028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5" name="直接连接符 8253"/>
            <p:cNvSpPr>
              <a:spLocks noChangeShapeType="1"/>
            </p:cNvSpPr>
            <p:nvPr/>
          </p:nvSpPr>
          <p:spPr bwMode="auto">
            <a:xfrm rot="-5400000">
              <a:off x="219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6" name="直接连接符 8254"/>
            <p:cNvSpPr>
              <a:spLocks noChangeShapeType="1"/>
            </p:cNvSpPr>
            <p:nvPr/>
          </p:nvSpPr>
          <p:spPr bwMode="auto">
            <a:xfrm rot="16200000">
              <a:off x="2773" y="1563"/>
              <a:ext cx="1087" cy="9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7" name="直接连接符 8255"/>
            <p:cNvSpPr>
              <a:spLocks noChangeShapeType="1"/>
            </p:cNvSpPr>
            <p:nvPr/>
          </p:nvSpPr>
          <p:spPr bwMode="auto">
            <a:xfrm>
              <a:off x="2172" y="2115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8" name="直接连接符 8256"/>
            <p:cNvSpPr>
              <a:spLocks noChangeShapeType="1"/>
            </p:cNvSpPr>
            <p:nvPr/>
          </p:nvSpPr>
          <p:spPr bwMode="auto">
            <a:xfrm rot="-5400000">
              <a:off x="346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9" name="直接连接符 8257"/>
            <p:cNvSpPr>
              <a:spLocks noChangeShapeType="1"/>
            </p:cNvSpPr>
            <p:nvPr/>
          </p:nvSpPr>
          <p:spPr bwMode="auto">
            <a:xfrm flipV="1">
              <a:off x="3424" y="2115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0" name="直接连接符 8258"/>
            <p:cNvSpPr>
              <a:spLocks noChangeShapeType="1"/>
            </p:cNvSpPr>
            <p:nvPr/>
          </p:nvSpPr>
          <p:spPr bwMode="auto">
            <a:xfrm>
              <a:off x="4633" y="1028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1" name="直接连接符 8259"/>
            <p:cNvSpPr>
              <a:spLocks noChangeShapeType="1"/>
            </p:cNvSpPr>
            <p:nvPr/>
          </p:nvSpPr>
          <p:spPr bwMode="auto">
            <a:xfrm>
              <a:off x="4633" y="2115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2" name="直接连接符 8260"/>
            <p:cNvSpPr>
              <a:spLocks noChangeShapeType="1"/>
            </p:cNvSpPr>
            <p:nvPr/>
          </p:nvSpPr>
          <p:spPr bwMode="auto">
            <a:xfrm rot="-5400000">
              <a:off x="4469" y="1564"/>
              <a:ext cx="10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3" name="矩形 8261"/>
            <p:cNvSpPr>
              <a:spLocks noChangeArrowheads="1"/>
            </p:cNvSpPr>
            <p:nvPr/>
          </p:nvSpPr>
          <p:spPr bwMode="auto">
            <a:xfrm>
              <a:off x="2410" y="134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baseline="-250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4" name="矩形 8262"/>
            <p:cNvSpPr>
              <a:spLocks noChangeArrowheads="1"/>
            </p:cNvSpPr>
            <p:nvPr/>
          </p:nvSpPr>
          <p:spPr bwMode="auto">
            <a:xfrm>
              <a:off x="2974" y="137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baseline="-25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65" name="矩形 8263"/>
            <p:cNvSpPr>
              <a:spLocks noChangeArrowheads="1"/>
            </p:cNvSpPr>
            <p:nvPr/>
          </p:nvSpPr>
          <p:spPr bwMode="auto">
            <a:xfrm>
              <a:off x="3653" y="134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166" name="矩形 8264"/>
            <p:cNvSpPr>
              <a:spLocks noChangeArrowheads="1"/>
            </p:cNvSpPr>
            <p:nvPr/>
          </p:nvSpPr>
          <p:spPr bwMode="auto">
            <a:xfrm>
              <a:off x="4622" y="1346"/>
              <a:ext cx="3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67" name="直接连接符 8265"/>
            <p:cNvSpPr>
              <a:spLocks noChangeShapeType="1"/>
            </p:cNvSpPr>
            <p:nvPr/>
          </p:nvSpPr>
          <p:spPr bwMode="auto">
            <a:xfrm>
              <a:off x="2200" y="1026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8" name="文本框 8266"/>
            <p:cNvSpPr txBox="1">
              <a:spLocks noChangeArrowheads="1"/>
            </p:cNvSpPr>
            <p:nvPr/>
          </p:nvSpPr>
          <p:spPr bwMode="auto">
            <a:xfrm>
              <a:off x="2230" y="708"/>
              <a:ext cx="2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69" name="矩形 8267"/>
            <p:cNvSpPr>
              <a:spLocks noChangeArrowheads="1"/>
            </p:cNvSpPr>
            <p:nvPr/>
          </p:nvSpPr>
          <p:spPr bwMode="auto">
            <a:xfrm>
              <a:off x="2018" y="1027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  <a:sym typeface="CommonBullets" pitchFamily="34" charset="2"/>
                </a:rPr>
                <a:t>+</a:t>
              </a:r>
            </a:p>
          </p:txBody>
        </p:sp>
        <p:sp>
          <p:nvSpPr>
            <p:cNvPr id="170" name="文本框 8268"/>
            <p:cNvSpPr txBox="1">
              <a:spLocks noChangeArrowheads="1"/>
            </p:cNvSpPr>
            <p:nvPr/>
          </p:nvSpPr>
          <p:spPr bwMode="auto">
            <a:xfrm>
              <a:off x="1992" y="1434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171" name="直接连接符 8269"/>
            <p:cNvSpPr>
              <a:spLocks noChangeShapeType="1"/>
            </p:cNvSpPr>
            <p:nvPr/>
          </p:nvSpPr>
          <p:spPr bwMode="auto">
            <a:xfrm>
              <a:off x="2744" y="1072"/>
              <a:ext cx="0" cy="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2" name="文本框 8270"/>
            <p:cNvSpPr txBox="1">
              <a:spLocks noChangeArrowheads="1"/>
            </p:cNvSpPr>
            <p:nvPr/>
          </p:nvSpPr>
          <p:spPr bwMode="auto">
            <a:xfrm>
              <a:off x="2789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3" name="文本框 8271"/>
            <p:cNvSpPr txBox="1">
              <a:spLocks noChangeArrowheads="1"/>
            </p:cNvSpPr>
            <p:nvPr/>
          </p:nvSpPr>
          <p:spPr bwMode="auto">
            <a:xfrm>
              <a:off x="3311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4" name="文本框 8272"/>
            <p:cNvSpPr txBox="1">
              <a:spLocks noChangeArrowheads="1"/>
            </p:cNvSpPr>
            <p:nvPr/>
          </p:nvSpPr>
          <p:spPr bwMode="auto">
            <a:xfrm>
              <a:off x="4018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err="1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err="1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75" name="文本框 8273"/>
            <p:cNvSpPr txBox="1">
              <a:spLocks noChangeArrowheads="1"/>
            </p:cNvSpPr>
            <p:nvPr/>
          </p:nvSpPr>
          <p:spPr bwMode="auto">
            <a:xfrm>
              <a:off x="2018" y="170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176" name="直接连接符 8274"/>
            <p:cNvSpPr>
              <a:spLocks noChangeShapeType="1"/>
            </p:cNvSpPr>
            <p:nvPr/>
          </p:nvSpPr>
          <p:spPr bwMode="auto">
            <a:xfrm>
              <a:off x="3321" y="1072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7" name="直接连接符 8275"/>
            <p:cNvSpPr>
              <a:spLocks noChangeShapeType="1"/>
            </p:cNvSpPr>
            <p:nvPr/>
          </p:nvSpPr>
          <p:spPr bwMode="auto">
            <a:xfrm>
              <a:off x="4014" y="1081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8" name="直接连接符 8276"/>
            <p:cNvSpPr>
              <a:spLocks noChangeShapeType="1"/>
            </p:cNvSpPr>
            <p:nvPr/>
          </p:nvSpPr>
          <p:spPr bwMode="auto">
            <a:xfrm>
              <a:off x="5008" y="1026"/>
              <a:ext cx="0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9" name="椭圆 8277"/>
            <p:cNvSpPr>
              <a:spLocks noChangeArrowheads="1"/>
            </p:cNvSpPr>
            <p:nvPr/>
          </p:nvSpPr>
          <p:spPr bwMode="auto">
            <a:xfrm>
              <a:off x="2104" y="2062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0" name="椭圆 8278"/>
            <p:cNvSpPr>
              <a:spLocks noChangeArrowheads="1"/>
            </p:cNvSpPr>
            <p:nvPr/>
          </p:nvSpPr>
          <p:spPr bwMode="auto">
            <a:xfrm>
              <a:off x="2104" y="990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1" name="直接连接符 8279"/>
            <p:cNvSpPr>
              <a:spLocks noChangeShapeType="1"/>
            </p:cNvSpPr>
            <p:nvPr/>
          </p:nvSpPr>
          <p:spPr bwMode="auto">
            <a:xfrm flipV="1">
              <a:off x="3424" y="1027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82" name="矩形 8280"/>
            <p:cNvSpPr>
              <a:spLocks noChangeArrowheads="1"/>
            </p:cNvSpPr>
            <p:nvPr/>
          </p:nvSpPr>
          <p:spPr bwMode="auto">
            <a:xfrm>
              <a:off x="396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3" name="矩形 8281"/>
            <p:cNvSpPr>
              <a:spLocks noChangeArrowheads="1"/>
            </p:cNvSpPr>
            <p:nvPr/>
          </p:nvSpPr>
          <p:spPr bwMode="auto">
            <a:xfrm>
              <a:off x="327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4" name="矩形 8282"/>
            <p:cNvSpPr>
              <a:spLocks noChangeArrowheads="1"/>
            </p:cNvSpPr>
            <p:nvPr/>
          </p:nvSpPr>
          <p:spPr bwMode="auto">
            <a:xfrm>
              <a:off x="269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85" name="矩形 8283"/>
            <p:cNvSpPr>
              <a:spLocks noChangeArrowheads="1"/>
            </p:cNvSpPr>
            <p:nvPr/>
          </p:nvSpPr>
          <p:spPr bwMode="auto">
            <a:xfrm>
              <a:off x="492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005464" y="3065057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(2-11)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26730"/>
              </p:ext>
            </p:extLst>
          </p:nvPr>
        </p:nvGraphicFramePr>
        <p:xfrm>
          <a:off x="2321965" y="3065057"/>
          <a:ext cx="3814763" cy="96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57" name="Equation" r:id="rId4" imgW="1701800" imgH="431800" progId="Equation.DSMT4">
                  <p:embed/>
                </p:oleObj>
              </mc:Choice>
              <mc:Fallback>
                <p:oleObj name="Equation" r:id="rId4" imgW="1701800" imgH="4318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1965" y="3065057"/>
                        <a:ext cx="3814763" cy="966534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936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484784"/>
            <a:ext cx="878497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2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等效电阻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3068960"/>
            <a:ext cx="880221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其中                                           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107713"/>
              </p:ext>
            </p:extLst>
          </p:nvPr>
        </p:nvGraphicFramePr>
        <p:xfrm>
          <a:off x="788846" y="2061032"/>
          <a:ext cx="708501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63" name="Equation" r:id="rId4" imgW="3682800" imgH="431640" progId="Equation.DSMT4">
                  <p:embed/>
                </p:oleObj>
              </mc:Choice>
              <mc:Fallback>
                <p:oleObj name="Equation" r:id="rId4" imgW="3682800" imgH="43164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846" y="2061032"/>
                        <a:ext cx="7085012" cy="8302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082536"/>
              </p:ext>
            </p:extLst>
          </p:nvPr>
        </p:nvGraphicFramePr>
        <p:xfrm>
          <a:off x="899593" y="3068960"/>
          <a:ext cx="3182862" cy="80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64" name="Equation" r:id="rId6" imgW="1701720" imgH="431640" progId="Equation.DSMT4">
                  <p:embed/>
                </p:oleObj>
              </mc:Choice>
              <mc:Fallback>
                <p:oleObj name="Equation" r:id="rId6" imgW="1701720" imgH="431640" progId="Equation.DSMT4">
                  <p:embed/>
                  <p:pic>
                    <p:nvPicPr>
                      <p:cNvPr id="0" name="对象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3" y="3068960"/>
                        <a:ext cx="3182862" cy="80560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矩形 42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电阻的并联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487693"/>
              </p:ext>
            </p:extLst>
          </p:nvPr>
        </p:nvGraphicFramePr>
        <p:xfrm>
          <a:off x="4952392" y="3068960"/>
          <a:ext cx="3364024" cy="779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65" name="Equation" r:id="rId8" imgW="2120900" imgH="431800" progId="Equation.DSMT4">
                  <p:embed/>
                </p:oleObj>
              </mc:Choice>
              <mc:Fallback>
                <p:oleObj name="Equation" r:id="rId8" imgW="2120900" imgH="431800" progId="Equation.DSMT4">
                  <p:embed/>
                  <p:pic>
                    <p:nvPicPr>
                      <p:cNvPr id="0" name="对象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392" y="3068960"/>
                        <a:ext cx="3364024" cy="779909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右箭头 7"/>
          <p:cNvSpPr/>
          <p:nvPr/>
        </p:nvSpPr>
        <p:spPr bwMode="auto">
          <a:xfrm>
            <a:off x="4263303" y="3284984"/>
            <a:ext cx="596729" cy="432484"/>
          </a:xfrm>
          <a:prstGeom prst="right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251520" y="3934797"/>
            <a:ext cx="8802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  <a:r>
              <a:rPr lang="zh-CN" altLang="en-US" sz="2400" b="1" dirty="0" smtClean="0">
                <a:solidFill>
                  <a:srgbClr val="CC0099"/>
                </a:solidFill>
                <a:latin typeface="Times New Roman" pitchFamily="18" charset="0"/>
                <a:ea typeface="楷体_GB2312" pitchFamily="49" charset="-122"/>
              </a:rPr>
              <a:t>等效电导</a:t>
            </a:r>
            <a:r>
              <a:rPr lang="zh-CN" altLang="en-US" sz="2400" b="1" dirty="0">
                <a:solidFill>
                  <a:srgbClr val="CC0099"/>
                </a:solidFill>
                <a:latin typeface="Times New Roman" pitchFamily="18" charset="0"/>
                <a:ea typeface="楷体_GB2312" pitchFamily="49" charset="-122"/>
              </a:rPr>
              <a:t>等于并联的各电导之和</a:t>
            </a:r>
            <a:endParaRPr lang="en-US" altLang="zh-CN" sz="2400" b="1" i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3" name="组合 112"/>
          <p:cNvGrpSpPr>
            <a:grpSpLocks/>
          </p:cNvGrpSpPr>
          <p:nvPr/>
        </p:nvGrpSpPr>
        <p:grpSpPr bwMode="auto">
          <a:xfrm>
            <a:off x="179512" y="4399013"/>
            <a:ext cx="5364163" cy="2270124"/>
            <a:chOff x="1992" y="708"/>
            <a:chExt cx="3379" cy="1430"/>
          </a:xfrm>
        </p:grpSpPr>
        <p:sp>
          <p:nvSpPr>
            <p:cNvPr id="114" name="文本框 8251"/>
            <p:cNvSpPr txBox="1">
              <a:spLocks noChangeArrowheads="1"/>
            </p:cNvSpPr>
            <p:nvPr/>
          </p:nvSpPr>
          <p:spPr bwMode="auto">
            <a:xfrm>
              <a:off x="5012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15" name="直接连接符 8252"/>
            <p:cNvSpPr>
              <a:spLocks noChangeShapeType="1"/>
            </p:cNvSpPr>
            <p:nvPr/>
          </p:nvSpPr>
          <p:spPr bwMode="auto">
            <a:xfrm>
              <a:off x="2172" y="1028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16" name="直接连接符 8253"/>
            <p:cNvSpPr>
              <a:spLocks noChangeShapeType="1"/>
            </p:cNvSpPr>
            <p:nvPr/>
          </p:nvSpPr>
          <p:spPr bwMode="auto">
            <a:xfrm rot="-5400000">
              <a:off x="219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17" name="直接连接符 8254"/>
            <p:cNvSpPr>
              <a:spLocks noChangeShapeType="1"/>
            </p:cNvSpPr>
            <p:nvPr/>
          </p:nvSpPr>
          <p:spPr bwMode="auto">
            <a:xfrm rot="16200000">
              <a:off x="2773" y="1563"/>
              <a:ext cx="1087" cy="9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18" name="直接连接符 8255"/>
            <p:cNvSpPr>
              <a:spLocks noChangeShapeType="1"/>
            </p:cNvSpPr>
            <p:nvPr/>
          </p:nvSpPr>
          <p:spPr bwMode="auto">
            <a:xfrm>
              <a:off x="2172" y="2115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19" name="直接连接符 8256"/>
            <p:cNvSpPr>
              <a:spLocks noChangeShapeType="1"/>
            </p:cNvSpPr>
            <p:nvPr/>
          </p:nvSpPr>
          <p:spPr bwMode="auto">
            <a:xfrm rot="-5400000">
              <a:off x="346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20" name="直接连接符 8257"/>
            <p:cNvSpPr>
              <a:spLocks noChangeShapeType="1"/>
            </p:cNvSpPr>
            <p:nvPr/>
          </p:nvSpPr>
          <p:spPr bwMode="auto">
            <a:xfrm flipV="1">
              <a:off x="3424" y="2115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21" name="直接连接符 8258"/>
            <p:cNvSpPr>
              <a:spLocks noChangeShapeType="1"/>
            </p:cNvSpPr>
            <p:nvPr/>
          </p:nvSpPr>
          <p:spPr bwMode="auto">
            <a:xfrm>
              <a:off x="4633" y="1028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22" name="直接连接符 8259"/>
            <p:cNvSpPr>
              <a:spLocks noChangeShapeType="1"/>
            </p:cNvSpPr>
            <p:nvPr/>
          </p:nvSpPr>
          <p:spPr bwMode="auto">
            <a:xfrm>
              <a:off x="4633" y="2115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23" name="直接连接符 8260"/>
            <p:cNvSpPr>
              <a:spLocks noChangeShapeType="1"/>
            </p:cNvSpPr>
            <p:nvPr/>
          </p:nvSpPr>
          <p:spPr bwMode="auto">
            <a:xfrm rot="-5400000">
              <a:off x="4469" y="1564"/>
              <a:ext cx="10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24" name="矩形 8261"/>
            <p:cNvSpPr>
              <a:spLocks noChangeArrowheads="1"/>
            </p:cNvSpPr>
            <p:nvPr/>
          </p:nvSpPr>
          <p:spPr bwMode="auto">
            <a:xfrm>
              <a:off x="2375" y="1367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baseline="-25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5" name="矩形 8262"/>
            <p:cNvSpPr>
              <a:spLocks noChangeArrowheads="1"/>
            </p:cNvSpPr>
            <p:nvPr/>
          </p:nvSpPr>
          <p:spPr bwMode="auto">
            <a:xfrm>
              <a:off x="2974" y="137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baseline="-25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6" name="矩形 8263"/>
            <p:cNvSpPr>
              <a:spLocks noChangeArrowheads="1"/>
            </p:cNvSpPr>
            <p:nvPr/>
          </p:nvSpPr>
          <p:spPr bwMode="auto">
            <a:xfrm>
              <a:off x="3653" y="134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err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dirty="0" err="1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  <a:endParaRPr lang="en-US" altLang="zh-CN" i="1" baseline="-25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27" name="矩形 8264"/>
            <p:cNvSpPr>
              <a:spLocks noChangeArrowheads="1"/>
            </p:cNvSpPr>
            <p:nvPr/>
          </p:nvSpPr>
          <p:spPr bwMode="auto">
            <a:xfrm>
              <a:off x="4622" y="1346"/>
              <a:ext cx="3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28" name="直接连接符 8265"/>
            <p:cNvSpPr>
              <a:spLocks noChangeShapeType="1"/>
            </p:cNvSpPr>
            <p:nvPr/>
          </p:nvSpPr>
          <p:spPr bwMode="auto">
            <a:xfrm>
              <a:off x="2200" y="1026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29" name="文本框 8266"/>
            <p:cNvSpPr txBox="1">
              <a:spLocks noChangeArrowheads="1"/>
            </p:cNvSpPr>
            <p:nvPr/>
          </p:nvSpPr>
          <p:spPr bwMode="auto">
            <a:xfrm>
              <a:off x="2230" y="708"/>
              <a:ext cx="2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30" name="矩形 8267"/>
            <p:cNvSpPr>
              <a:spLocks noChangeArrowheads="1"/>
            </p:cNvSpPr>
            <p:nvPr/>
          </p:nvSpPr>
          <p:spPr bwMode="auto">
            <a:xfrm>
              <a:off x="2018" y="1027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  <a:sym typeface="CommonBullets" pitchFamily="34" charset="2"/>
                </a:rPr>
                <a:t>+</a:t>
              </a:r>
            </a:p>
          </p:txBody>
        </p:sp>
        <p:sp>
          <p:nvSpPr>
            <p:cNvPr id="131" name="文本框 8268"/>
            <p:cNvSpPr txBox="1">
              <a:spLocks noChangeArrowheads="1"/>
            </p:cNvSpPr>
            <p:nvPr/>
          </p:nvSpPr>
          <p:spPr bwMode="auto">
            <a:xfrm>
              <a:off x="1992" y="1434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132" name="直接连接符 8269"/>
            <p:cNvSpPr>
              <a:spLocks noChangeShapeType="1"/>
            </p:cNvSpPr>
            <p:nvPr/>
          </p:nvSpPr>
          <p:spPr bwMode="auto">
            <a:xfrm>
              <a:off x="2744" y="1072"/>
              <a:ext cx="0" cy="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33" name="文本框 8270"/>
            <p:cNvSpPr txBox="1">
              <a:spLocks noChangeArrowheads="1"/>
            </p:cNvSpPr>
            <p:nvPr/>
          </p:nvSpPr>
          <p:spPr bwMode="auto">
            <a:xfrm>
              <a:off x="2789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4" name="文本框 8271"/>
            <p:cNvSpPr txBox="1">
              <a:spLocks noChangeArrowheads="1"/>
            </p:cNvSpPr>
            <p:nvPr/>
          </p:nvSpPr>
          <p:spPr bwMode="auto">
            <a:xfrm>
              <a:off x="3311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5" name="文本框 8272"/>
            <p:cNvSpPr txBox="1">
              <a:spLocks noChangeArrowheads="1"/>
            </p:cNvSpPr>
            <p:nvPr/>
          </p:nvSpPr>
          <p:spPr bwMode="auto">
            <a:xfrm>
              <a:off x="4018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err="1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err="1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36" name="文本框 8273"/>
            <p:cNvSpPr txBox="1">
              <a:spLocks noChangeArrowheads="1"/>
            </p:cNvSpPr>
            <p:nvPr/>
          </p:nvSpPr>
          <p:spPr bwMode="auto">
            <a:xfrm>
              <a:off x="2018" y="170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137" name="直接连接符 8274"/>
            <p:cNvSpPr>
              <a:spLocks noChangeShapeType="1"/>
            </p:cNvSpPr>
            <p:nvPr/>
          </p:nvSpPr>
          <p:spPr bwMode="auto">
            <a:xfrm>
              <a:off x="3321" y="1066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38" name="直接连接符 8275"/>
            <p:cNvSpPr>
              <a:spLocks noChangeShapeType="1"/>
            </p:cNvSpPr>
            <p:nvPr/>
          </p:nvSpPr>
          <p:spPr bwMode="auto">
            <a:xfrm>
              <a:off x="4014" y="1081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39" name="直接连接符 8276"/>
            <p:cNvSpPr>
              <a:spLocks noChangeShapeType="1"/>
            </p:cNvSpPr>
            <p:nvPr/>
          </p:nvSpPr>
          <p:spPr bwMode="auto">
            <a:xfrm>
              <a:off x="5012" y="1026"/>
              <a:ext cx="0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40" name="椭圆 8277"/>
            <p:cNvSpPr>
              <a:spLocks noChangeArrowheads="1"/>
            </p:cNvSpPr>
            <p:nvPr/>
          </p:nvSpPr>
          <p:spPr bwMode="auto">
            <a:xfrm>
              <a:off x="2104" y="2062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41" name="椭圆 8278"/>
            <p:cNvSpPr>
              <a:spLocks noChangeArrowheads="1"/>
            </p:cNvSpPr>
            <p:nvPr/>
          </p:nvSpPr>
          <p:spPr bwMode="auto">
            <a:xfrm>
              <a:off x="2104" y="990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42" name="直接连接符 8279"/>
            <p:cNvSpPr>
              <a:spLocks noChangeShapeType="1"/>
            </p:cNvSpPr>
            <p:nvPr/>
          </p:nvSpPr>
          <p:spPr bwMode="auto">
            <a:xfrm flipV="1">
              <a:off x="3424" y="1027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43" name="矩形 8280"/>
            <p:cNvSpPr>
              <a:spLocks noChangeArrowheads="1"/>
            </p:cNvSpPr>
            <p:nvPr/>
          </p:nvSpPr>
          <p:spPr bwMode="auto">
            <a:xfrm>
              <a:off x="396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44" name="矩形 8281"/>
            <p:cNvSpPr>
              <a:spLocks noChangeArrowheads="1"/>
            </p:cNvSpPr>
            <p:nvPr/>
          </p:nvSpPr>
          <p:spPr bwMode="auto">
            <a:xfrm>
              <a:off x="327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45" name="矩形 8282"/>
            <p:cNvSpPr>
              <a:spLocks noChangeArrowheads="1"/>
            </p:cNvSpPr>
            <p:nvPr/>
          </p:nvSpPr>
          <p:spPr bwMode="auto">
            <a:xfrm>
              <a:off x="269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46" name="矩形 8283"/>
            <p:cNvSpPr>
              <a:spLocks noChangeArrowheads="1"/>
            </p:cNvSpPr>
            <p:nvPr/>
          </p:nvSpPr>
          <p:spPr bwMode="auto">
            <a:xfrm>
              <a:off x="492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147" name="组合 146"/>
          <p:cNvGrpSpPr>
            <a:grpSpLocks/>
          </p:cNvGrpSpPr>
          <p:nvPr/>
        </p:nvGrpSpPr>
        <p:grpSpPr bwMode="auto">
          <a:xfrm>
            <a:off x="7053708" y="4365104"/>
            <a:ext cx="1982788" cy="2232025"/>
            <a:chOff x="4332" y="709"/>
            <a:chExt cx="1249" cy="1406"/>
          </a:xfrm>
        </p:grpSpPr>
        <p:sp>
          <p:nvSpPr>
            <p:cNvPr id="148" name="直接连接符 103487"/>
            <p:cNvSpPr>
              <a:spLocks noChangeShapeType="1"/>
            </p:cNvSpPr>
            <p:nvPr/>
          </p:nvSpPr>
          <p:spPr bwMode="auto">
            <a:xfrm>
              <a:off x="4468" y="1072"/>
              <a:ext cx="635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49" name="直接连接符 103477"/>
            <p:cNvSpPr>
              <a:spLocks noChangeShapeType="1"/>
            </p:cNvSpPr>
            <p:nvPr/>
          </p:nvSpPr>
          <p:spPr bwMode="auto">
            <a:xfrm>
              <a:off x="4604" y="1071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0" name="文本框 103478"/>
            <p:cNvSpPr txBox="1">
              <a:spLocks noChangeArrowheads="1"/>
            </p:cNvSpPr>
            <p:nvPr/>
          </p:nvSpPr>
          <p:spPr bwMode="auto">
            <a:xfrm>
              <a:off x="4343" y="1108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dirty="0" smtClean="0">
                  <a:solidFill>
                    <a:schemeClr val="tx1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51" name="文本框 103479"/>
            <p:cNvSpPr txBox="1">
              <a:spLocks noChangeArrowheads="1"/>
            </p:cNvSpPr>
            <p:nvPr/>
          </p:nvSpPr>
          <p:spPr bwMode="auto">
            <a:xfrm>
              <a:off x="4332" y="1432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152" name="文本框 103480"/>
            <p:cNvSpPr txBox="1">
              <a:spLocks noChangeArrowheads="1"/>
            </p:cNvSpPr>
            <p:nvPr/>
          </p:nvSpPr>
          <p:spPr bwMode="auto">
            <a:xfrm>
              <a:off x="4380" y="1672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153" name="文本框 103481"/>
            <p:cNvSpPr txBox="1">
              <a:spLocks noChangeArrowheads="1"/>
            </p:cNvSpPr>
            <p:nvPr/>
          </p:nvSpPr>
          <p:spPr bwMode="auto">
            <a:xfrm>
              <a:off x="4650" y="70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54" name="文本框 103482"/>
            <p:cNvSpPr txBox="1">
              <a:spLocks noChangeArrowheads="1"/>
            </p:cNvSpPr>
            <p:nvPr/>
          </p:nvSpPr>
          <p:spPr bwMode="auto">
            <a:xfrm>
              <a:off x="5149" y="134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endParaRPr lang="en-US" altLang="zh-CN" baseline="-25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5" name="椭圆 103483"/>
            <p:cNvSpPr>
              <a:spLocks noChangeArrowheads="1"/>
            </p:cNvSpPr>
            <p:nvPr/>
          </p:nvSpPr>
          <p:spPr bwMode="auto">
            <a:xfrm>
              <a:off x="4446" y="2047"/>
              <a:ext cx="68" cy="68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56" name="椭圆 103484"/>
            <p:cNvSpPr>
              <a:spLocks noChangeArrowheads="1"/>
            </p:cNvSpPr>
            <p:nvPr/>
          </p:nvSpPr>
          <p:spPr bwMode="auto">
            <a:xfrm>
              <a:off x="4400" y="1048"/>
              <a:ext cx="68" cy="68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157" name="直接连接符 103485"/>
            <p:cNvSpPr>
              <a:spLocks noChangeShapeType="1"/>
            </p:cNvSpPr>
            <p:nvPr/>
          </p:nvSpPr>
          <p:spPr bwMode="auto">
            <a:xfrm>
              <a:off x="5103" y="1072"/>
              <a:ext cx="0" cy="998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8" name="直接连接符 103486"/>
            <p:cNvSpPr>
              <a:spLocks noChangeShapeType="1"/>
            </p:cNvSpPr>
            <p:nvPr/>
          </p:nvSpPr>
          <p:spPr bwMode="auto">
            <a:xfrm flipH="1">
              <a:off x="4514" y="2070"/>
              <a:ext cx="589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59" name="矩形 103488"/>
            <p:cNvSpPr>
              <a:spLocks noChangeArrowheads="1"/>
            </p:cNvSpPr>
            <p:nvPr/>
          </p:nvSpPr>
          <p:spPr bwMode="auto">
            <a:xfrm>
              <a:off x="5022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60" name="右箭头 159"/>
          <p:cNvSpPr/>
          <p:nvPr/>
        </p:nvSpPr>
        <p:spPr>
          <a:xfrm>
            <a:off x="5543675" y="5551537"/>
            <a:ext cx="900533" cy="3994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文本框 5132"/>
          <p:cNvSpPr txBox="1">
            <a:spLocks noChangeArrowheads="1"/>
          </p:cNvSpPr>
          <p:nvPr/>
        </p:nvSpPr>
        <p:spPr bwMode="auto">
          <a:xfrm>
            <a:off x="5529808" y="5055344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 smtClean="0">
                <a:solidFill>
                  <a:srgbClr val="000099"/>
                </a:solidFill>
                <a:latin typeface="Times New Roman" pitchFamily="18" charset="0"/>
                <a:ea typeface="楷体_GB2312" pitchFamily="49" charset="-122"/>
              </a:rPr>
              <a:t>等效</a:t>
            </a:r>
          </a:p>
        </p:txBody>
      </p:sp>
    </p:spTree>
    <p:extLst>
      <p:ext uri="{BB962C8B-B14F-4D97-AF65-F5344CB8AC3E}">
        <p14:creationId xmlns:p14="http://schemas.microsoft.com/office/powerpoint/2010/main" val="98586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" grpId="0"/>
      <p:bldP spid="160" grpId="0" animBg="1"/>
      <p:bldP spid="16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电阻的并联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48478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并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联电阻的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分流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作用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9552" y="2168857"/>
            <a:ext cx="835292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流过第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个电阻的电流为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并联电路中各电阻上分配到的电流与其电导大小成正比，或与电阻成反比，电阻并联可作为分流电路，上式称为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分配公式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0133317"/>
              </p:ext>
            </p:extLst>
          </p:nvPr>
        </p:nvGraphicFramePr>
        <p:xfrm>
          <a:off x="4067944" y="2276872"/>
          <a:ext cx="3024336" cy="787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5" name="Equation" r:id="rId4" imgW="1828800" imgH="431640" progId="Equation.DSMT4">
                  <p:embed/>
                </p:oleObj>
              </mc:Choice>
              <mc:Fallback>
                <p:oleObj name="Equation" r:id="rId4" imgW="1828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7944" y="2276872"/>
                        <a:ext cx="3024336" cy="78785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2088157" y="4399236"/>
            <a:ext cx="5364163" cy="2270124"/>
            <a:chOff x="1992" y="708"/>
            <a:chExt cx="3379" cy="1430"/>
          </a:xfrm>
        </p:grpSpPr>
        <p:sp>
          <p:nvSpPr>
            <p:cNvPr id="14" name="文本框 8251"/>
            <p:cNvSpPr txBox="1">
              <a:spLocks noChangeArrowheads="1"/>
            </p:cNvSpPr>
            <p:nvPr/>
          </p:nvSpPr>
          <p:spPr bwMode="auto">
            <a:xfrm>
              <a:off x="5012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5" name="直接连接符 8252"/>
            <p:cNvSpPr>
              <a:spLocks noChangeShapeType="1"/>
            </p:cNvSpPr>
            <p:nvPr/>
          </p:nvSpPr>
          <p:spPr bwMode="auto">
            <a:xfrm>
              <a:off x="2172" y="1028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6" name="直接连接符 8253"/>
            <p:cNvSpPr>
              <a:spLocks noChangeShapeType="1"/>
            </p:cNvSpPr>
            <p:nvPr/>
          </p:nvSpPr>
          <p:spPr bwMode="auto">
            <a:xfrm rot="-5400000">
              <a:off x="219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7" name="直接连接符 8254"/>
            <p:cNvSpPr>
              <a:spLocks noChangeShapeType="1"/>
            </p:cNvSpPr>
            <p:nvPr/>
          </p:nvSpPr>
          <p:spPr bwMode="auto">
            <a:xfrm rot="16200000">
              <a:off x="2773" y="1563"/>
              <a:ext cx="1087" cy="9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8" name="直接连接符 8255"/>
            <p:cNvSpPr>
              <a:spLocks noChangeShapeType="1"/>
            </p:cNvSpPr>
            <p:nvPr/>
          </p:nvSpPr>
          <p:spPr bwMode="auto">
            <a:xfrm>
              <a:off x="2172" y="2115"/>
              <a:ext cx="1223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19" name="直接连接符 8256"/>
            <p:cNvSpPr>
              <a:spLocks noChangeShapeType="1"/>
            </p:cNvSpPr>
            <p:nvPr/>
          </p:nvSpPr>
          <p:spPr bwMode="auto">
            <a:xfrm rot="-5400000">
              <a:off x="3469" y="1571"/>
              <a:ext cx="1088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20" name="直接连接符 8257"/>
            <p:cNvSpPr>
              <a:spLocks noChangeShapeType="1"/>
            </p:cNvSpPr>
            <p:nvPr/>
          </p:nvSpPr>
          <p:spPr bwMode="auto">
            <a:xfrm flipV="1">
              <a:off x="3424" y="2115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21" name="直接连接符 8258"/>
            <p:cNvSpPr>
              <a:spLocks noChangeShapeType="1"/>
            </p:cNvSpPr>
            <p:nvPr/>
          </p:nvSpPr>
          <p:spPr bwMode="auto">
            <a:xfrm>
              <a:off x="4633" y="1028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22" name="直接连接符 8259"/>
            <p:cNvSpPr>
              <a:spLocks noChangeShapeType="1"/>
            </p:cNvSpPr>
            <p:nvPr/>
          </p:nvSpPr>
          <p:spPr bwMode="auto">
            <a:xfrm>
              <a:off x="4633" y="2115"/>
              <a:ext cx="3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23" name="直接连接符 8260"/>
            <p:cNvSpPr>
              <a:spLocks noChangeShapeType="1"/>
            </p:cNvSpPr>
            <p:nvPr/>
          </p:nvSpPr>
          <p:spPr bwMode="auto">
            <a:xfrm rot="-5400000">
              <a:off x="4469" y="1564"/>
              <a:ext cx="1072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24" name="矩形 8261"/>
            <p:cNvSpPr>
              <a:spLocks noChangeArrowheads="1"/>
            </p:cNvSpPr>
            <p:nvPr/>
          </p:nvSpPr>
          <p:spPr bwMode="auto">
            <a:xfrm>
              <a:off x="2410" y="134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baseline="-2500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" name="矩形 8262"/>
            <p:cNvSpPr>
              <a:spLocks noChangeArrowheads="1"/>
            </p:cNvSpPr>
            <p:nvPr/>
          </p:nvSpPr>
          <p:spPr bwMode="auto">
            <a:xfrm>
              <a:off x="2974" y="137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baseline="-25000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6" name="矩形 8263"/>
            <p:cNvSpPr>
              <a:spLocks noChangeArrowheads="1"/>
            </p:cNvSpPr>
            <p:nvPr/>
          </p:nvSpPr>
          <p:spPr bwMode="auto">
            <a:xfrm>
              <a:off x="3653" y="1346"/>
              <a:ext cx="3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</a:p>
          </p:txBody>
        </p:sp>
        <p:sp>
          <p:nvSpPr>
            <p:cNvPr id="27" name="矩形 8264"/>
            <p:cNvSpPr>
              <a:spLocks noChangeArrowheads="1"/>
            </p:cNvSpPr>
            <p:nvPr/>
          </p:nvSpPr>
          <p:spPr bwMode="auto">
            <a:xfrm>
              <a:off x="4622" y="1346"/>
              <a:ext cx="35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i="1" baseline="-25000" smtClean="0">
                  <a:solidFill>
                    <a:schemeClr val="tx1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28" name="直接连接符 8265"/>
            <p:cNvSpPr>
              <a:spLocks noChangeShapeType="1"/>
            </p:cNvSpPr>
            <p:nvPr/>
          </p:nvSpPr>
          <p:spPr bwMode="auto">
            <a:xfrm>
              <a:off x="2200" y="1026"/>
              <a:ext cx="4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29" name="文本框 8266"/>
            <p:cNvSpPr txBox="1">
              <a:spLocks noChangeArrowheads="1"/>
            </p:cNvSpPr>
            <p:nvPr/>
          </p:nvSpPr>
          <p:spPr bwMode="auto">
            <a:xfrm>
              <a:off x="2230" y="708"/>
              <a:ext cx="20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0" name="矩形 8267"/>
            <p:cNvSpPr>
              <a:spLocks noChangeArrowheads="1"/>
            </p:cNvSpPr>
            <p:nvPr/>
          </p:nvSpPr>
          <p:spPr bwMode="auto">
            <a:xfrm>
              <a:off x="2018" y="1027"/>
              <a:ext cx="2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  <a:sym typeface="CommonBullets" pitchFamily="34" charset="2"/>
                </a:rPr>
                <a:t>+</a:t>
              </a:r>
            </a:p>
          </p:txBody>
        </p:sp>
        <p:sp>
          <p:nvSpPr>
            <p:cNvPr id="31" name="文本框 8268"/>
            <p:cNvSpPr txBox="1">
              <a:spLocks noChangeArrowheads="1"/>
            </p:cNvSpPr>
            <p:nvPr/>
          </p:nvSpPr>
          <p:spPr bwMode="auto">
            <a:xfrm>
              <a:off x="1992" y="1434"/>
              <a:ext cx="28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U</a:t>
              </a:r>
            </a:p>
          </p:txBody>
        </p:sp>
        <p:sp>
          <p:nvSpPr>
            <p:cNvPr id="32" name="直接连接符 8269"/>
            <p:cNvSpPr>
              <a:spLocks noChangeShapeType="1"/>
            </p:cNvSpPr>
            <p:nvPr/>
          </p:nvSpPr>
          <p:spPr bwMode="auto">
            <a:xfrm>
              <a:off x="2744" y="1072"/>
              <a:ext cx="0" cy="2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33" name="文本框 8270"/>
            <p:cNvSpPr txBox="1">
              <a:spLocks noChangeArrowheads="1"/>
            </p:cNvSpPr>
            <p:nvPr/>
          </p:nvSpPr>
          <p:spPr bwMode="auto">
            <a:xfrm>
              <a:off x="2789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4" name="文本框 8271"/>
            <p:cNvSpPr txBox="1">
              <a:spLocks noChangeArrowheads="1"/>
            </p:cNvSpPr>
            <p:nvPr/>
          </p:nvSpPr>
          <p:spPr bwMode="auto">
            <a:xfrm>
              <a:off x="3311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5" name="文本框 8272"/>
            <p:cNvSpPr txBox="1">
              <a:spLocks noChangeArrowheads="1"/>
            </p:cNvSpPr>
            <p:nvPr/>
          </p:nvSpPr>
          <p:spPr bwMode="auto">
            <a:xfrm>
              <a:off x="4018" y="1026"/>
              <a:ext cx="35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err="1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i="1" baseline="-25000" dirty="0" err="1" smtClean="0">
                  <a:solidFill>
                    <a:schemeClr val="tx1"/>
                  </a:solidFill>
                  <a:latin typeface="Times New Roman" pitchFamily="18" charset="0"/>
                </a:rPr>
                <a:t>k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6" name="文本框 8273"/>
            <p:cNvSpPr txBox="1">
              <a:spLocks noChangeArrowheads="1"/>
            </p:cNvSpPr>
            <p:nvPr/>
          </p:nvSpPr>
          <p:spPr bwMode="auto">
            <a:xfrm>
              <a:off x="2018" y="1707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mtClean="0">
                  <a:solidFill>
                    <a:schemeClr val="tx1"/>
                  </a:solidFill>
                  <a:latin typeface="Times New Roman" pitchFamily="18" charset="0"/>
                </a:rPr>
                <a:t>_</a:t>
              </a:r>
            </a:p>
          </p:txBody>
        </p:sp>
        <p:sp>
          <p:nvSpPr>
            <p:cNvPr id="37" name="直接连接符 8274"/>
            <p:cNvSpPr>
              <a:spLocks noChangeShapeType="1"/>
            </p:cNvSpPr>
            <p:nvPr/>
          </p:nvSpPr>
          <p:spPr bwMode="auto">
            <a:xfrm>
              <a:off x="3321" y="1072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38" name="直接连接符 8275"/>
            <p:cNvSpPr>
              <a:spLocks noChangeShapeType="1"/>
            </p:cNvSpPr>
            <p:nvPr/>
          </p:nvSpPr>
          <p:spPr bwMode="auto">
            <a:xfrm>
              <a:off x="4014" y="1081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39" name="直接连接符 8276"/>
            <p:cNvSpPr>
              <a:spLocks noChangeShapeType="1"/>
            </p:cNvSpPr>
            <p:nvPr/>
          </p:nvSpPr>
          <p:spPr bwMode="auto">
            <a:xfrm>
              <a:off x="5008" y="1026"/>
              <a:ext cx="0" cy="28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40" name="椭圆 8277"/>
            <p:cNvSpPr>
              <a:spLocks noChangeArrowheads="1"/>
            </p:cNvSpPr>
            <p:nvPr/>
          </p:nvSpPr>
          <p:spPr bwMode="auto">
            <a:xfrm>
              <a:off x="2104" y="2062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41" name="椭圆 8278"/>
            <p:cNvSpPr>
              <a:spLocks noChangeArrowheads="1"/>
            </p:cNvSpPr>
            <p:nvPr/>
          </p:nvSpPr>
          <p:spPr bwMode="auto">
            <a:xfrm>
              <a:off x="2104" y="990"/>
              <a:ext cx="75" cy="76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42" name="直接连接符 8279"/>
            <p:cNvSpPr>
              <a:spLocks noChangeShapeType="1"/>
            </p:cNvSpPr>
            <p:nvPr/>
          </p:nvSpPr>
          <p:spPr bwMode="auto">
            <a:xfrm flipV="1">
              <a:off x="3424" y="1027"/>
              <a:ext cx="11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43" name="矩形 8280"/>
            <p:cNvSpPr>
              <a:spLocks noChangeArrowheads="1"/>
            </p:cNvSpPr>
            <p:nvPr/>
          </p:nvSpPr>
          <p:spPr bwMode="auto">
            <a:xfrm>
              <a:off x="396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44" name="矩形 8281"/>
            <p:cNvSpPr>
              <a:spLocks noChangeArrowheads="1"/>
            </p:cNvSpPr>
            <p:nvPr/>
          </p:nvSpPr>
          <p:spPr bwMode="auto">
            <a:xfrm>
              <a:off x="327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45" name="矩形 8282"/>
            <p:cNvSpPr>
              <a:spLocks noChangeArrowheads="1"/>
            </p:cNvSpPr>
            <p:nvPr/>
          </p:nvSpPr>
          <p:spPr bwMode="auto">
            <a:xfrm>
              <a:off x="2698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46" name="矩形 8283"/>
            <p:cNvSpPr>
              <a:spLocks noChangeArrowheads="1"/>
            </p:cNvSpPr>
            <p:nvPr/>
          </p:nvSpPr>
          <p:spPr bwMode="auto">
            <a:xfrm>
              <a:off x="4921" y="139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41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电阻的并联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484784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3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并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联电阻的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分流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作用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31912" y="2204864"/>
            <a:ext cx="8632576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如果两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电阻并联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分流电路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如右图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50" name="组合 49"/>
          <p:cNvGrpSpPr>
            <a:grpSpLocks/>
          </p:cNvGrpSpPr>
          <p:nvPr/>
        </p:nvGrpSpPr>
        <p:grpSpPr bwMode="auto">
          <a:xfrm>
            <a:off x="6228656" y="1916832"/>
            <a:ext cx="2663824" cy="2303463"/>
            <a:chOff x="3787" y="391"/>
            <a:chExt cx="1678" cy="1451"/>
          </a:xfrm>
        </p:grpSpPr>
        <p:sp>
          <p:nvSpPr>
            <p:cNvPr id="51" name="直接连接符 10328"/>
            <p:cNvSpPr>
              <a:spLocks noChangeShapeType="1"/>
            </p:cNvSpPr>
            <p:nvPr/>
          </p:nvSpPr>
          <p:spPr bwMode="auto">
            <a:xfrm>
              <a:off x="3855" y="799"/>
              <a:ext cx="127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52" name="直接连接符 10326"/>
            <p:cNvSpPr>
              <a:spLocks noChangeShapeType="1"/>
            </p:cNvSpPr>
            <p:nvPr/>
          </p:nvSpPr>
          <p:spPr bwMode="auto">
            <a:xfrm>
              <a:off x="4490" y="799"/>
              <a:ext cx="0" cy="998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53" name="直接连接符 10330"/>
            <p:cNvSpPr>
              <a:spLocks noChangeShapeType="1"/>
            </p:cNvSpPr>
            <p:nvPr/>
          </p:nvSpPr>
          <p:spPr bwMode="auto">
            <a:xfrm>
              <a:off x="5125" y="799"/>
              <a:ext cx="0" cy="998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54" name="文本框 10316"/>
            <p:cNvSpPr txBox="1">
              <a:spLocks noChangeArrowheads="1"/>
            </p:cNvSpPr>
            <p:nvPr/>
          </p:nvSpPr>
          <p:spPr bwMode="auto">
            <a:xfrm>
              <a:off x="4059" y="1071"/>
              <a:ext cx="545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5" name="文本框 10317"/>
            <p:cNvSpPr txBox="1">
              <a:spLocks noChangeArrowheads="1"/>
            </p:cNvSpPr>
            <p:nvPr/>
          </p:nvSpPr>
          <p:spPr bwMode="auto">
            <a:xfrm>
              <a:off x="4762" y="1071"/>
              <a:ext cx="58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smtClean="0">
                  <a:solidFill>
                    <a:schemeClr val="tx1"/>
                  </a:solidFill>
                  <a:latin typeface="Times New Roman" pitchFamily="18" charset="0"/>
                </a:rPr>
                <a:t>R</a:t>
              </a:r>
              <a:r>
                <a:rPr lang="en-US" altLang="zh-CN" baseline="-2500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6" name="直接连接符 10318"/>
            <p:cNvSpPr>
              <a:spLocks noChangeShapeType="1"/>
            </p:cNvSpPr>
            <p:nvPr/>
          </p:nvSpPr>
          <p:spPr bwMode="auto">
            <a:xfrm>
              <a:off x="4495" y="799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57" name="直接连接符 10319"/>
            <p:cNvSpPr>
              <a:spLocks noChangeShapeType="1"/>
            </p:cNvSpPr>
            <p:nvPr/>
          </p:nvSpPr>
          <p:spPr bwMode="auto">
            <a:xfrm rot="10800000">
              <a:off x="5130" y="799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58" name="文本框 10320"/>
            <p:cNvSpPr txBox="1">
              <a:spLocks noChangeArrowheads="1"/>
            </p:cNvSpPr>
            <p:nvPr/>
          </p:nvSpPr>
          <p:spPr bwMode="auto">
            <a:xfrm>
              <a:off x="4483" y="799"/>
              <a:ext cx="34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9" name="文本框 10321"/>
            <p:cNvSpPr txBox="1">
              <a:spLocks noChangeArrowheads="1"/>
            </p:cNvSpPr>
            <p:nvPr/>
          </p:nvSpPr>
          <p:spPr bwMode="auto">
            <a:xfrm>
              <a:off x="5118" y="799"/>
              <a:ext cx="3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  <a:endParaRPr lang="en-US" altLang="zh-CN" i="1" dirty="0" smtClean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60" name="直接连接符 10322"/>
            <p:cNvSpPr>
              <a:spLocks noChangeShapeType="1"/>
            </p:cNvSpPr>
            <p:nvPr/>
          </p:nvSpPr>
          <p:spPr bwMode="auto">
            <a:xfrm>
              <a:off x="4014" y="799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61" name="文本框 10323"/>
            <p:cNvSpPr txBox="1">
              <a:spLocks noChangeArrowheads="1"/>
            </p:cNvSpPr>
            <p:nvPr/>
          </p:nvSpPr>
          <p:spPr bwMode="auto">
            <a:xfrm>
              <a:off x="4059" y="391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62" name="椭圆 10324"/>
            <p:cNvSpPr>
              <a:spLocks noChangeArrowheads="1"/>
            </p:cNvSpPr>
            <p:nvPr/>
          </p:nvSpPr>
          <p:spPr bwMode="auto">
            <a:xfrm>
              <a:off x="3833" y="1774"/>
              <a:ext cx="68" cy="68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63" name="椭圆 10325"/>
            <p:cNvSpPr>
              <a:spLocks noChangeArrowheads="1"/>
            </p:cNvSpPr>
            <p:nvPr/>
          </p:nvSpPr>
          <p:spPr bwMode="auto">
            <a:xfrm>
              <a:off x="3787" y="775"/>
              <a:ext cx="68" cy="68"/>
            </a:xfrm>
            <a:prstGeom prst="ellips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64" name="直接连接符 10327"/>
            <p:cNvSpPr>
              <a:spLocks noChangeShapeType="1"/>
            </p:cNvSpPr>
            <p:nvPr/>
          </p:nvSpPr>
          <p:spPr bwMode="auto">
            <a:xfrm flipH="1">
              <a:off x="3901" y="1797"/>
              <a:ext cx="1224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800" b="1" smtClean="0"/>
            </a:p>
          </p:txBody>
        </p:sp>
        <p:sp>
          <p:nvSpPr>
            <p:cNvPr id="65" name="矩形 10329"/>
            <p:cNvSpPr>
              <a:spLocks noChangeArrowheads="1"/>
            </p:cNvSpPr>
            <p:nvPr/>
          </p:nvSpPr>
          <p:spPr bwMode="auto">
            <a:xfrm>
              <a:off x="4427" y="1135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  <p:sp>
          <p:nvSpPr>
            <p:cNvPr id="66" name="矩形 10331"/>
            <p:cNvSpPr>
              <a:spLocks noChangeArrowheads="1"/>
            </p:cNvSpPr>
            <p:nvPr/>
          </p:nvSpPr>
          <p:spPr bwMode="auto">
            <a:xfrm>
              <a:off x="5061" y="1134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mtClean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77819"/>
              </p:ext>
            </p:extLst>
          </p:nvPr>
        </p:nvGraphicFramePr>
        <p:xfrm>
          <a:off x="467544" y="3212976"/>
          <a:ext cx="480639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68" name="Equation" r:id="rId4" imgW="1803240" imgH="431640" progId="Equation.DSMT4">
                  <p:embed/>
                </p:oleObj>
              </mc:Choice>
              <mc:Fallback>
                <p:oleObj name="Equation" r:id="rId4" imgW="1803240" imgH="431640" progId="Equation.DSMT4">
                  <p:embed/>
                  <p:pic>
                    <p:nvPicPr>
                      <p:cNvPr id="0" name="对象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212976"/>
                        <a:ext cx="4806397" cy="115212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矩形 66"/>
          <p:cNvSpPr/>
          <p:nvPr/>
        </p:nvSpPr>
        <p:spPr>
          <a:xfrm>
            <a:off x="331912" y="4725144"/>
            <a:ext cx="8632576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4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如果</a:t>
            </a:r>
            <a:r>
              <a:rPr lang="en-US" altLang="zh-CN" sz="24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zh-CN" altLang="en-US" sz="2400" kern="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个相等电阻并联的分流电路，流过</a:t>
            </a:r>
            <a:r>
              <a:rPr lang="zh-CN" altLang="en-US" sz="2400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每个电阻的电流？？</a:t>
            </a:r>
            <a:endParaRPr lang="en-US" altLang="zh-CN" sz="2400" kern="0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对象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9530974"/>
              </p:ext>
            </p:extLst>
          </p:nvPr>
        </p:nvGraphicFramePr>
        <p:xfrm>
          <a:off x="4035425" y="5661248"/>
          <a:ext cx="12255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69" name="Equation" r:id="rId6" imgW="520560" imgH="393480" progId="Equation.DSMT4">
                  <p:embed/>
                </p:oleObj>
              </mc:Choice>
              <mc:Fallback>
                <p:oleObj name="Equation" r:id="rId6" imgW="520560" imgH="393480" progId="Equation.DSMT4">
                  <p:embed/>
                  <p:pic>
                    <p:nvPicPr>
                      <p:cNvPr id="0" name="对象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5661248"/>
                        <a:ext cx="1225550" cy="9255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484784"/>
            <a:ext cx="878497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 startAt="4"/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功率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7174"/>
          <p:cNvSpPr txBox="1">
            <a:spLocks noChangeArrowheads="1"/>
          </p:cNvSpPr>
          <p:nvPr/>
        </p:nvSpPr>
        <p:spPr bwMode="auto">
          <a:xfrm>
            <a:off x="612329" y="1916832"/>
            <a:ext cx="8424167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lnSpc>
                <a:spcPct val="200000"/>
              </a:lnSpc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每个电阻的功率：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=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/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R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=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G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=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G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 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…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，</a:t>
            </a:r>
            <a:r>
              <a:rPr lang="en-US" altLang="zh-CN" sz="2400" i="1" dirty="0" err="1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P</a:t>
            </a:r>
            <a:r>
              <a:rPr lang="en-US" altLang="zh-CN" sz="2400" baseline="-25000" dirty="0" err="1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n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=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G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n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总功率：</a:t>
            </a:r>
            <a:r>
              <a:rPr lang="zh-CN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P 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=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/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R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=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G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</a:rPr>
              <a:t>=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(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baseline="2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i="1" dirty="0" err="1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altLang="zh-CN" sz="2400" i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r>
              <a:rPr lang="en-US" altLang="zh-CN" sz="2400" i="1" baseline="-25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) </a:t>
            </a: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                    =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1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baseline="20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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U</a:t>
            </a:r>
            <a:r>
              <a:rPr lang="en-US" altLang="zh-CN" sz="2400" baseline="30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G</a:t>
            </a:r>
            <a:r>
              <a:rPr lang="en-US" altLang="zh-CN" sz="2400" i="1" baseline="-25000" dirty="0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endParaRPr lang="en-US" altLang="zh-CN" sz="2400" baseline="30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CN" altLang="en-US" sz="2400" dirty="0">
                <a:solidFill>
                  <a:schemeClr val="tx1"/>
                </a:solidFill>
                <a:latin typeface="Times New Roman" pitchFamily="18" charset="0"/>
              </a:rPr>
              <a:t>即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          =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1 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 </a:t>
            </a:r>
            <a:r>
              <a:rPr lang="en-US" altLang="zh-CN" sz="2400" i="1" dirty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altLang="zh-CN" sz="2400" baseline="-25000" dirty="0" smtClean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</a:rPr>
              <a:t>+</a:t>
            </a:r>
            <a:r>
              <a:rPr lang="en-US" altLang="zh-CN" sz="2400" baseline="200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</a:t>
            </a:r>
            <a:r>
              <a:rPr lang="en-US" altLang="zh-CN" sz="2400" dirty="0" smtClean="0">
                <a:solidFill>
                  <a:schemeClr val="tx1"/>
                </a:solidFill>
                <a:latin typeface="Times New Roman" pitchFamily="18" charset="0"/>
                <a:sym typeface="Symbol" pitchFamily="18" charset="2"/>
              </a:rPr>
              <a:t>+ </a:t>
            </a:r>
            <a:r>
              <a:rPr lang="en-US" altLang="zh-CN" sz="2400" i="1" dirty="0" err="1" smtClean="0">
                <a:solidFill>
                  <a:schemeClr val="tx1"/>
                </a:solidFill>
                <a:latin typeface="Times New Roman" pitchFamily="18" charset="0"/>
              </a:rPr>
              <a:t>P</a:t>
            </a:r>
            <a:r>
              <a:rPr lang="en-US" altLang="zh-CN" sz="2400" i="1" baseline="-25000" dirty="0" err="1" smtClean="0">
                <a:solidFill>
                  <a:schemeClr val="tx1"/>
                </a:solidFill>
                <a:latin typeface="Times New Roman" pitchFamily="18" charset="0"/>
              </a:rPr>
              <a:t>n</a:t>
            </a:r>
            <a:endParaRPr lang="en-US" altLang="zh-CN" sz="2400" i="1" baseline="-25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76256" y="4077072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(2-13)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46794"/>
              </p:ext>
            </p:extLst>
          </p:nvPr>
        </p:nvGraphicFramePr>
        <p:xfrm>
          <a:off x="1475656" y="4005064"/>
          <a:ext cx="3958922" cy="86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806" name="Equation" r:id="rId4" imgW="1968480" imgH="431640" progId="Equation.DSMT4">
                  <p:embed/>
                </p:oleObj>
              </mc:Choice>
              <mc:Fallback>
                <p:oleObj name="Equation" r:id="rId4" imgW="1968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05064"/>
                        <a:ext cx="3958922" cy="867999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电阻的并联</a:t>
            </a:r>
          </a:p>
        </p:txBody>
      </p:sp>
      <p:sp>
        <p:nvSpPr>
          <p:cNvPr id="11" name="剪去单角的矩形 10"/>
          <p:cNvSpPr/>
          <p:nvPr/>
        </p:nvSpPr>
        <p:spPr bwMode="auto">
          <a:xfrm>
            <a:off x="395536" y="5157192"/>
            <a:ext cx="7992888" cy="1584176"/>
          </a:xfrm>
          <a:prstGeom prst="snip1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120000"/>
              </a:lnSpc>
              <a:spcAft>
                <a:spcPct val="0"/>
              </a:spcAft>
            </a:pPr>
            <a:r>
              <a:rPr lang="zh-CN" altLang="en-US" sz="2400" b="1" dirty="0">
                <a:latin typeface="+mn-ea"/>
              </a:rPr>
              <a:t>表明：</a:t>
            </a:r>
          </a:p>
          <a:p>
            <a:pPr marL="457200" indent="-457200" fontAlgn="base">
              <a:lnSpc>
                <a:spcPct val="120000"/>
              </a:lnSpc>
              <a:spcAft>
                <a:spcPct val="0"/>
              </a:spcAft>
              <a:buFont typeface="+mj-ea"/>
              <a:buAutoNum type="circleNumDbPlain"/>
            </a:pPr>
            <a:r>
              <a:rPr lang="zh-CN" altLang="en-US" sz="2400" b="1" dirty="0">
                <a:latin typeface="+mn-ea"/>
              </a:rPr>
              <a:t>电阻并联时，各电阻消耗的功率与电阻大小成反比</a:t>
            </a:r>
            <a:r>
              <a:rPr lang="zh-CN" altLang="en-US" sz="2400" b="1" dirty="0" smtClean="0">
                <a:latin typeface="+mn-ea"/>
              </a:rPr>
              <a:t>；</a:t>
            </a:r>
            <a:endParaRPr lang="en-US" altLang="zh-CN" sz="2400" b="1" dirty="0" smtClean="0">
              <a:latin typeface="+mn-ea"/>
            </a:endParaRPr>
          </a:p>
          <a:p>
            <a:pPr marL="457200" indent="-457200" fontAlgn="base">
              <a:lnSpc>
                <a:spcPct val="120000"/>
              </a:lnSpc>
              <a:spcAft>
                <a:spcPct val="0"/>
              </a:spcAft>
              <a:buFont typeface="+mj-ea"/>
              <a:buAutoNum type="circleNumDbPlain"/>
            </a:pPr>
            <a:r>
              <a:rPr lang="zh-CN" altLang="en-US" sz="2400" b="1" dirty="0" smtClean="0">
                <a:latin typeface="+mn-ea"/>
              </a:rPr>
              <a:t>等效电阻</a:t>
            </a:r>
            <a:r>
              <a:rPr lang="zh-CN" altLang="en-US" sz="2400" b="1" dirty="0">
                <a:latin typeface="+mn-ea"/>
              </a:rPr>
              <a:t>消耗的功率等于各并联电阻消耗功率的总和。</a:t>
            </a:r>
          </a:p>
        </p:txBody>
      </p:sp>
    </p:spTree>
    <p:extLst>
      <p:ext uri="{BB962C8B-B14F-4D97-AF65-F5344CB8AC3E}">
        <p14:creationId xmlns:p14="http://schemas.microsoft.com/office/powerpoint/2010/main" val="155229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.3.4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电阻的混联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556792"/>
            <a:ext cx="87849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如果电路中既有电阻串联，又有电阻并联，称为电阻的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串并联（混联）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如下图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所示，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为等效电阻                           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97338"/>
              </p:ext>
            </p:extLst>
          </p:nvPr>
        </p:nvGraphicFramePr>
        <p:xfrm>
          <a:off x="5868144" y="2420888"/>
          <a:ext cx="1918257" cy="7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62" name="Equation" r:id="rId3" imgW="1041120" imgH="431640" progId="Equation.DSMT4">
                  <p:embed/>
                </p:oleObj>
              </mc:Choice>
              <mc:Fallback>
                <p:oleObj name="Equation" r:id="rId3" imgW="1041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8144" y="2420888"/>
                        <a:ext cx="1918257" cy="7953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07704" y="611536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-14 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电阻混联电路（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等效电路（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43" y="3501008"/>
            <a:ext cx="59626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62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7" name="矩形 6"/>
          <p:cNvSpPr/>
          <p:nvPr/>
        </p:nvSpPr>
        <p:spPr>
          <a:xfrm>
            <a:off x="179512" y="1268760"/>
            <a:ext cx="87849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Arial" charset="0"/>
              </a:rPr>
              <a:t>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</a:rPr>
              <a:t>基尔霍夫定律</a:t>
            </a:r>
            <a:r>
              <a:rPr lang="zh-CN" altLang="en-US" sz="2400" dirty="0" smtClean="0">
                <a:latin typeface="Arial" charset="0"/>
              </a:rPr>
              <a:t>来源于自然界的</a:t>
            </a:r>
            <a:r>
              <a:rPr lang="zh-CN" altLang="en-US" sz="2400" u="sng" dirty="0" smtClean="0">
                <a:latin typeface="Arial" charset="0"/>
              </a:rPr>
              <a:t>电荷守恒定律</a:t>
            </a:r>
            <a:r>
              <a:rPr lang="zh-CN" altLang="en-US" sz="2400" dirty="0" smtClean="0">
                <a:latin typeface="Arial" charset="0"/>
              </a:rPr>
              <a:t>和</a:t>
            </a:r>
            <a:r>
              <a:rPr lang="zh-CN" altLang="en-US" sz="2400" u="sng" dirty="0" smtClean="0">
                <a:latin typeface="Arial" charset="0"/>
              </a:rPr>
              <a:t>能量守恒定律</a:t>
            </a:r>
            <a:r>
              <a:rPr lang="zh-CN" altLang="en-US" sz="2400" dirty="0" smtClean="0">
                <a:latin typeface="Arial" charset="0"/>
              </a:rPr>
              <a:t>，它是</a:t>
            </a:r>
            <a:r>
              <a:rPr lang="zh-CN" altLang="en-US" sz="2400" dirty="0" smtClean="0">
                <a:solidFill>
                  <a:srgbClr val="0000CC"/>
                </a:solidFill>
                <a:latin typeface="Arial" charset="0"/>
              </a:rPr>
              <a:t>集总参数电路</a:t>
            </a:r>
            <a:r>
              <a:rPr lang="zh-CN" altLang="en-US" sz="2400" dirty="0" smtClean="0">
                <a:latin typeface="Arial" charset="0"/>
              </a:rPr>
              <a:t>的网络基本定律，包含两个基本定律，即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</a:rPr>
              <a:t>基尔霍夫</a:t>
            </a:r>
            <a:r>
              <a:rPr lang="zh-CN" altLang="en-US" sz="2400" b="1" dirty="0" smtClean="0">
                <a:solidFill>
                  <a:srgbClr val="006600"/>
                </a:solidFill>
                <a:latin typeface="Arial" charset="0"/>
              </a:rPr>
              <a:t>电流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</a:rPr>
              <a:t>定律</a:t>
            </a:r>
            <a:r>
              <a:rPr lang="zh-CN" altLang="en-US" sz="2400" dirty="0" smtClean="0">
                <a:latin typeface="Arial" charset="0"/>
              </a:rPr>
              <a:t>和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</a:rPr>
              <a:t>基尔霍夫</a:t>
            </a:r>
            <a:r>
              <a:rPr lang="zh-CN" altLang="en-US" sz="2400" b="1" dirty="0" smtClean="0">
                <a:solidFill>
                  <a:srgbClr val="006600"/>
                </a:solidFill>
                <a:latin typeface="Arial" charset="0"/>
              </a:rPr>
              <a:t>电压</a:t>
            </a: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</a:rPr>
              <a:t>定律</a:t>
            </a:r>
            <a:r>
              <a:rPr lang="zh-CN" altLang="en-US" sz="2400" dirty="0" smtClean="0">
                <a:latin typeface="Arial" charset="0"/>
              </a:rPr>
              <a:t>。</a:t>
            </a:r>
            <a:endParaRPr lang="zh-CN" altLang="en-US" sz="2400" b="1" dirty="0">
              <a:latin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9512" y="3501008"/>
            <a:ext cx="8784976" cy="2308324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集总参数电路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是由电阻、电感、电容等集总参数组成的电路。集总电路有两类：一类是只含有电阻元件和电源元件的电路，称为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电阻电路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；另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一类是含有储能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元件电感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、电容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等元件的电路，称为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动态电路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.3.4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电阻的混联</a:t>
            </a:r>
          </a:p>
        </p:txBody>
      </p:sp>
      <p:sp>
        <p:nvSpPr>
          <p:cNvPr id="10" name="矩形 9"/>
          <p:cNvSpPr/>
          <p:nvPr/>
        </p:nvSpPr>
        <p:spPr>
          <a:xfrm>
            <a:off x="66127" y="1556792"/>
            <a:ext cx="8632576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400" dirty="0">
                <a:ea typeface="楷体_GB2312" pitchFamily="49" charset="-122"/>
              </a:rPr>
              <a:t>计算</a:t>
            </a:r>
            <a:r>
              <a:rPr lang="zh-CN" altLang="en-US" sz="2400" dirty="0" smtClean="0">
                <a:ea typeface="楷体_GB2312" pitchFamily="49" charset="-122"/>
              </a:rPr>
              <a:t>题</a:t>
            </a:r>
            <a:r>
              <a:rPr lang="en-US" altLang="zh-CN" sz="2400" dirty="0" smtClean="0">
                <a:ea typeface="楷体_GB2312" pitchFamily="49" charset="-122"/>
              </a:rPr>
              <a:t>2-1</a:t>
            </a:r>
            <a:r>
              <a:rPr lang="zh-CN" altLang="en-US" sz="2400" dirty="0" smtClean="0">
                <a:ea typeface="楷体_GB2312" pitchFamily="49" charset="-122"/>
              </a:rPr>
              <a:t>  计算</a:t>
            </a:r>
            <a:r>
              <a:rPr lang="zh-CN" altLang="en-US" sz="2400" dirty="0">
                <a:ea typeface="楷体_GB2312" pitchFamily="49" charset="-122"/>
              </a:rPr>
              <a:t>图中</a:t>
            </a:r>
            <a:r>
              <a:rPr lang="zh-CN" altLang="en-US" sz="2400" dirty="0" smtClean="0">
                <a:ea typeface="楷体_GB2312" pitchFamily="49" charset="-122"/>
              </a:rPr>
              <a:t>电路</a:t>
            </a:r>
            <a:r>
              <a:rPr lang="zh-CN" altLang="en-US" sz="2400" dirty="0">
                <a:ea typeface="楷体_GB2312" pitchFamily="49" charset="-122"/>
              </a:rPr>
              <a:t>中各支路</a:t>
            </a:r>
            <a:r>
              <a:rPr lang="zh-CN" altLang="en-US" sz="2400" dirty="0" smtClean="0">
                <a:ea typeface="楷体_GB2312" pitchFamily="49" charset="-122"/>
              </a:rPr>
              <a:t>的电流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ea typeface="楷体_GB2312" pitchFamily="49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ea typeface="楷体_GB2312" pitchFamily="49" charset="-122"/>
              </a:rPr>
              <a:t>、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ea typeface="楷体_GB2312" pitchFamily="49" charset="-122"/>
              </a:rPr>
              <a:t>、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ea typeface="楷体_GB2312" pitchFamily="49" charset="-122"/>
              </a:rPr>
              <a:t>、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ea typeface="楷体_GB2312" pitchFamily="49" charset="-122"/>
              </a:rPr>
              <a:t>。</a:t>
            </a:r>
            <a:endParaRPr lang="zh-CN" altLang="en-US" sz="2400" dirty="0">
              <a:ea typeface="楷体_GB2312" pitchFamily="49" charset="-122"/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 bwMode="auto">
          <a:xfrm>
            <a:off x="179512" y="2276872"/>
            <a:ext cx="4608513" cy="2447925"/>
            <a:chOff x="249" y="1888"/>
            <a:chExt cx="2903" cy="1542"/>
          </a:xfrm>
        </p:grpSpPr>
        <p:sp>
          <p:nvSpPr>
            <p:cNvPr id="13" name="椭圆 14497"/>
            <p:cNvSpPr>
              <a:spLocks noChangeArrowheads="1"/>
            </p:cNvSpPr>
            <p:nvPr/>
          </p:nvSpPr>
          <p:spPr bwMode="auto">
            <a:xfrm>
              <a:off x="249" y="2568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47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sz="2400" smtClean="0">
                <a:solidFill>
                  <a:schemeClr val="tx1"/>
                </a:solidFill>
                <a:ea typeface="仿宋_GB2312" pitchFamily="49" charset="-122"/>
              </a:endParaRPr>
            </a:p>
          </p:txBody>
        </p:sp>
        <p:sp>
          <p:nvSpPr>
            <p:cNvPr id="14" name="文本框 14498"/>
            <p:cNvSpPr txBox="1">
              <a:spLocks noChangeArrowheads="1"/>
            </p:cNvSpPr>
            <p:nvPr/>
          </p:nvSpPr>
          <p:spPr bwMode="auto">
            <a:xfrm>
              <a:off x="431" y="1888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" name="矩形 14499"/>
            <p:cNvSpPr>
              <a:spLocks noChangeArrowheads="1"/>
            </p:cNvSpPr>
            <p:nvPr/>
          </p:nvSpPr>
          <p:spPr bwMode="auto">
            <a:xfrm>
              <a:off x="431" y="2251"/>
              <a:ext cx="817" cy="1179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16" name="矩形 14500"/>
            <p:cNvSpPr>
              <a:spLocks noChangeArrowheads="1"/>
            </p:cNvSpPr>
            <p:nvPr/>
          </p:nvSpPr>
          <p:spPr bwMode="auto">
            <a:xfrm>
              <a:off x="1927" y="2750"/>
              <a:ext cx="499" cy="68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17" name="直接连接符 14501"/>
            <p:cNvSpPr>
              <a:spLocks noChangeShapeType="1"/>
            </p:cNvSpPr>
            <p:nvPr/>
          </p:nvSpPr>
          <p:spPr bwMode="auto">
            <a:xfrm>
              <a:off x="1247" y="2250"/>
              <a:ext cx="90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18" name="直接连接符 14502"/>
            <p:cNvSpPr>
              <a:spLocks noChangeShapeType="1"/>
            </p:cNvSpPr>
            <p:nvPr/>
          </p:nvSpPr>
          <p:spPr bwMode="auto">
            <a:xfrm>
              <a:off x="2154" y="2250"/>
              <a:ext cx="0" cy="499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19" name="直接连接符 14503"/>
            <p:cNvSpPr>
              <a:spLocks noChangeShapeType="1"/>
            </p:cNvSpPr>
            <p:nvPr/>
          </p:nvSpPr>
          <p:spPr bwMode="auto">
            <a:xfrm>
              <a:off x="1247" y="3430"/>
              <a:ext cx="6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0" name="文本框 14504"/>
            <p:cNvSpPr txBox="1">
              <a:spLocks noChangeArrowheads="1"/>
            </p:cNvSpPr>
            <p:nvPr/>
          </p:nvSpPr>
          <p:spPr bwMode="auto">
            <a:xfrm>
              <a:off x="430" y="2295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宋体" pitchFamily="2" charset="-122"/>
                </a:rPr>
                <a:t>+</a:t>
              </a:r>
            </a:p>
          </p:txBody>
        </p:sp>
        <p:sp>
          <p:nvSpPr>
            <p:cNvPr id="21" name="文本框 14505"/>
            <p:cNvSpPr txBox="1">
              <a:spLocks noChangeArrowheads="1"/>
            </p:cNvSpPr>
            <p:nvPr/>
          </p:nvSpPr>
          <p:spPr bwMode="auto">
            <a:xfrm>
              <a:off x="430" y="2885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宋体" pitchFamily="2" charset="-122"/>
                </a:rPr>
                <a:t>-</a:t>
              </a:r>
            </a:p>
          </p:txBody>
        </p:sp>
        <p:sp>
          <p:nvSpPr>
            <p:cNvPr id="22" name="直接连接符 14506"/>
            <p:cNvSpPr>
              <a:spLocks noChangeShapeType="1"/>
            </p:cNvSpPr>
            <p:nvPr/>
          </p:nvSpPr>
          <p:spPr bwMode="auto">
            <a:xfrm>
              <a:off x="431" y="225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3" name="直接连接符 14507"/>
            <p:cNvSpPr>
              <a:spLocks noChangeShapeType="1"/>
            </p:cNvSpPr>
            <p:nvPr/>
          </p:nvSpPr>
          <p:spPr bwMode="auto">
            <a:xfrm>
              <a:off x="1247" y="2296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4" name="直接连接符 14508"/>
            <p:cNvSpPr>
              <a:spLocks noChangeShapeType="1"/>
            </p:cNvSpPr>
            <p:nvPr/>
          </p:nvSpPr>
          <p:spPr bwMode="auto">
            <a:xfrm>
              <a:off x="2426" y="3158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5" name="直接连接符 14509"/>
            <p:cNvSpPr>
              <a:spLocks noChangeShapeType="1"/>
            </p:cNvSpPr>
            <p:nvPr/>
          </p:nvSpPr>
          <p:spPr bwMode="auto">
            <a:xfrm>
              <a:off x="1927" y="3113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6" name="直接连接符 14510"/>
            <p:cNvSpPr>
              <a:spLocks noChangeShapeType="1"/>
            </p:cNvSpPr>
            <p:nvPr/>
          </p:nvSpPr>
          <p:spPr bwMode="auto">
            <a:xfrm>
              <a:off x="1655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7" name="文本框 14511"/>
            <p:cNvSpPr txBox="1">
              <a:spLocks noChangeArrowheads="1"/>
            </p:cNvSpPr>
            <p:nvPr/>
          </p:nvSpPr>
          <p:spPr bwMode="auto">
            <a:xfrm>
              <a:off x="1330" y="2251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8" name="文本框 14512"/>
            <p:cNvSpPr txBox="1">
              <a:spLocks noChangeArrowheads="1"/>
            </p:cNvSpPr>
            <p:nvPr/>
          </p:nvSpPr>
          <p:spPr bwMode="auto">
            <a:xfrm>
              <a:off x="1829" y="1921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9" name="文本框 14513"/>
            <p:cNvSpPr txBox="1">
              <a:spLocks noChangeArrowheads="1"/>
            </p:cNvSpPr>
            <p:nvPr/>
          </p:nvSpPr>
          <p:spPr bwMode="auto">
            <a:xfrm>
              <a:off x="1946" y="3067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0" name="文本框 14514"/>
            <p:cNvSpPr txBox="1">
              <a:spLocks noChangeArrowheads="1"/>
            </p:cNvSpPr>
            <p:nvPr/>
          </p:nvSpPr>
          <p:spPr bwMode="auto">
            <a:xfrm>
              <a:off x="2464" y="3113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1" name="文本框 14515"/>
            <p:cNvSpPr txBox="1">
              <a:spLocks noChangeArrowheads="1"/>
            </p:cNvSpPr>
            <p:nvPr/>
          </p:nvSpPr>
          <p:spPr bwMode="auto">
            <a:xfrm>
              <a:off x="1247" y="2659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18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2" name="文本框 14516"/>
            <p:cNvSpPr txBox="1">
              <a:spLocks noChangeArrowheads="1"/>
            </p:cNvSpPr>
            <p:nvPr/>
          </p:nvSpPr>
          <p:spPr bwMode="auto">
            <a:xfrm>
              <a:off x="2200" y="2296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6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3" name="文本框 14517"/>
            <p:cNvSpPr txBox="1">
              <a:spLocks noChangeArrowheads="1"/>
            </p:cNvSpPr>
            <p:nvPr/>
          </p:nvSpPr>
          <p:spPr bwMode="auto">
            <a:xfrm>
              <a:off x="657" y="1888"/>
              <a:ext cx="6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4" name="文本框 14518"/>
            <p:cNvSpPr txBox="1">
              <a:spLocks noChangeArrowheads="1"/>
            </p:cNvSpPr>
            <p:nvPr/>
          </p:nvSpPr>
          <p:spPr bwMode="auto">
            <a:xfrm>
              <a:off x="1474" y="2886"/>
              <a:ext cx="5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5" name="文本框 14519"/>
            <p:cNvSpPr txBox="1">
              <a:spLocks noChangeArrowheads="1"/>
            </p:cNvSpPr>
            <p:nvPr/>
          </p:nvSpPr>
          <p:spPr bwMode="auto">
            <a:xfrm>
              <a:off x="2426" y="2821"/>
              <a:ext cx="7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</a:rPr>
                <a:t>12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6" name="文本框 14520"/>
            <p:cNvSpPr txBox="1">
              <a:spLocks noChangeArrowheads="1"/>
            </p:cNvSpPr>
            <p:nvPr/>
          </p:nvSpPr>
          <p:spPr bwMode="auto">
            <a:xfrm>
              <a:off x="566" y="2567"/>
              <a:ext cx="7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</a:rPr>
                <a:t>165V</a:t>
              </a:r>
            </a:p>
          </p:txBody>
        </p:sp>
        <p:sp>
          <p:nvSpPr>
            <p:cNvPr id="37" name="矩形 14521"/>
            <p:cNvSpPr>
              <a:spLocks noChangeArrowheads="1"/>
            </p:cNvSpPr>
            <p:nvPr/>
          </p:nvSpPr>
          <p:spPr bwMode="auto">
            <a:xfrm>
              <a:off x="703" y="2187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38" name="矩形 14522"/>
            <p:cNvSpPr>
              <a:spLocks noChangeArrowheads="1"/>
            </p:cNvSpPr>
            <p:nvPr/>
          </p:nvSpPr>
          <p:spPr bwMode="auto">
            <a:xfrm>
              <a:off x="2091" y="2341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39" name="矩形 14523"/>
            <p:cNvSpPr>
              <a:spLocks noChangeArrowheads="1"/>
            </p:cNvSpPr>
            <p:nvPr/>
          </p:nvSpPr>
          <p:spPr bwMode="auto">
            <a:xfrm>
              <a:off x="2363" y="284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40" name="矩形 14524"/>
            <p:cNvSpPr>
              <a:spLocks noChangeArrowheads="1"/>
            </p:cNvSpPr>
            <p:nvPr/>
          </p:nvSpPr>
          <p:spPr bwMode="auto">
            <a:xfrm>
              <a:off x="1864" y="284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41" name="矩形 14525"/>
            <p:cNvSpPr>
              <a:spLocks noChangeArrowheads="1"/>
            </p:cNvSpPr>
            <p:nvPr/>
          </p:nvSpPr>
          <p:spPr bwMode="auto">
            <a:xfrm>
              <a:off x="1192" y="2704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5197351" y="2276872"/>
            <a:ext cx="3767138" cy="2463800"/>
            <a:chOff x="249" y="1888"/>
            <a:chExt cx="2373" cy="1552"/>
          </a:xfrm>
        </p:grpSpPr>
        <p:sp>
          <p:nvSpPr>
            <p:cNvPr id="43" name="椭圆 14497"/>
            <p:cNvSpPr>
              <a:spLocks noChangeArrowheads="1"/>
            </p:cNvSpPr>
            <p:nvPr/>
          </p:nvSpPr>
          <p:spPr bwMode="auto">
            <a:xfrm>
              <a:off x="249" y="2568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47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sz="2400" smtClean="0">
                <a:solidFill>
                  <a:schemeClr val="tx1"/>
                </a:solidFill>
                <a:ea typeface="仿宋_GB2312" pitchFamily="49" charset="-122"/>
              </a:endParaRPr>
            </a:p>
          </p:txBody>
        </p:sp>
        <p:sp>
          <p:nvSpPr>
            <p:cNvPr id="44" name="文本框 14498"/>
            <p:cNvSpPr txBox="1">
              <a:spLocks noChangeArrowheads="1"/>
            </p:cNvSpPr>
            <p:nvPr/>
          </p:nvSpPr>
          <p:spPr bwMode="auto">
            <a:xfrm>
              <a:off x="431" y="1888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" name="矩形 14499"/>
            <p:cNvSpPr>
              <a:spLocks noChangeArrowheads="1"/>
            </p:cNvSpPr>
            <p:nvPr/>
          </p:nvSpPr>
          <p:spPr bwMode="auto">
            <a:xfrm>
              <a:off x="431" y="2251"/>
              <a:ext cx="817" cy="1179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47" name="直接连接符 14501"/>
            <p:cNvSpPr>
              <a:spLocks noChangeShapeType="1"/>
            </p:cNvSpPr>
            <p:nvPr/>
          </p:nvSpPr>
          <p:spPr bwMode="auto">
            <a:xfrm>
              <a:off x="1247" y="2250"/>
              <a:ext cx="90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48" name="直接连接符 14502"/>
            <p:cNvSpPr>
              <a:spLocks noChangeShapeType="1"/>
            </p:cNvSpPr>
            <p:nvPr/>
          </p:nvSpPr>
          <p:spPr bwMode="auto">
            <a:xfrm>
              <a:off x="2154" y="2250"/>
              <a:ext cx="0" cy="118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49" name="直接连接符 14503"/>
            <p:cNvSpPr>
              <a:spLocks noChangeShapeType="1"/>
            </p:cNvSpPr>
            <p:nvPr/>
          </p:nvSpPr>
          <p:spPr bwMode="auto">
            <a:xfrm>
              <a:off x="1247" y="3430"/>
              <a:ext cx="913" cy="1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50" name="文本框 14504"/>
            <p:cNvSpPr txBox="1">
              <a:spLocks noChangeArrowheads="1"/>
            </p:cNvSpPr>
            <p:nvPr/>
          </p:nvSpPr>
          <p:spPr bwMode="auto">
            <a:xfrm>
              <a:off x="430" y="2295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宋体" pitchFamily="2" charset="-122"/>
                </a:rPr>
                <a:t>+</a:t>
              </a:r>
            </a:p>
          </p:txBody>
        </p:sp>
        <p:sp>
          <p:nvSpPr>
            <p:cNvPr id="51" name="文本框 14505"/>
            <p:cNvSpPr txBox="1">
              <a:spLocks noChangeArrowheads="1"/>
            </p:cNvSpPr>
            <p:nvPr/>
          </p:nvSpPr>
          <p:spPr bwMode="auto">
            <a:xfrm>
              <a:off x="430" y="2885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宋体" pitchFamily="2" charset="-122"/>
                </a:rPr>
                <a:t>-</a:t>
              </a:r>
            </a:p>
          </p:txBody>
        </p:sp>
        <p:sp>
          <p:nvSpPr>
            <p:cNvPr id="52" name="直接连接符 14506"/>
            <p:cNvSpPr>
              <a:spLocks noChangeShapeType="1"/>
            </p:cNvSpPr>
            <p:nvPr/>
          </p:nvSpPr>
          <p:spPr bwMode="auto">
            <a:xfrm>
              <a:off x="431" y="225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53" name="直接连接符 14507"/>
            <p:cNvSpPr>
              <a:spLocks noChangeShapeType="1"/>
            </p:cNvSpPr>
            <p:nvPr/>
          </p:nvSpPr>
          <p:spPr bwMode="auto">
            <a:xfrm>
              <a:off x="1247" y="2296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56" name="直接连接符 14510"/>
            <p:cNvSpPr>
              <a:spLocks noChangeShapeType="1"/>
            </p:cNvSpPr>
            <p:nvPr/>
          </p:nvSpPr>
          <p:spPr bwMode="auto">
            <a:xfrm>
              <a:off x="1655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57" name="文本框 14511"/>
            <p:cNvSpPr txBox="1">
              <a:spLocks noChangeArrowheads="1"/>
            </p:cNvSpPr>
            <p:nvPr/>
          </p:nvSpPr>
          <p:spPr bwMode="auto">
            <a:xfrm>
              <a:off x="1330" y="2251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8" name="文本框 14512"/>
            <p:cNvSpPr txBox="1">
              <a:spLocks noChangeArrowheads="1"/>
            </p:cNvSpPr>
            <p:nvPr/>
          </p:nvSpPr>
          <p:spPr bwMode="auto">
            <a:xfrm>
              <a:off x="1829" y="1921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1" name="文本框 14515"/>
            <p:cNvSpPr txBox="1">
              <a:spLocks noChangeArrowheads="1"/>
            </p:cNvSpPr>
            <p:nvPr/>
          </p:nvSpPr>
          <p:spPr bwMode="auto">
            <a:xfrm>
              <a:off x="1247" y="2659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18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62" name="文本框 14516"/>
            <p:cNvSpPr txBox="1">
              <a:spLocks noChangeArrowheads="1"/>
            </p:cNvSpPr>
            <p:nvPr/>
          </p:nvSpPr>
          <p:spPr bwMode="auto">
            <a:xfrm>
              <a:off x="2200" y="2704"/>
              <a:ext cx="4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</a:rPr>
                <a:t>9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63" name="文本框 14517"/>
            <p:cNvSpPr txBox="1">
              <a:spLocks noChangeArrowheads="1"/>
            </p:cNvSpPr>
            <p:nvPr/>
          </p:nvSpPr>
          <p:spPr bwMode="auto">
            <a:xfrm>
              <a:off x="657" y="1888"/>
              <a:ext cx="6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66" name="文本框 14520"/>
            <p:cNvSpPr txBox="1">
              <a:spLocks noChangeArrowheads="1"/>
            </p:cNvSpPr>
            <p:nvPr/>
          </p:nvSpPr>
          <p:spPr bwMode="auto">
            <a:xfrm>
              <a:off x="566" y="2567"/>
              <a:ext cx="7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165V</a:t>
              </a:r>
            </a:p>
          </p:txBody>
        </p:sp>
        <p:sp>
          <p:nvSpPr>
            <p:cNvPr id="67" name="矩形 14521"/>
            <p:cNvSpPr>
              <a:spLocks noChangeArrowheads="1"/>
            </p:cNvSpPr>
            <p:nvPr/>
          </p:nvSpPr>
          <p:spPr bwMode="auto">
            <a:xfrm>
              <a:off x="703" y="2187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68" name="矩形 14522"/>
            <p:cNvSpPr>
              <a:spLocks noChangeArrowheads="1"/>
            </p:cNvSpPr>
            <p:nvPr/>
          </p:nvSpPr>
          <p:spPr bwMode="auto">
            <a:xfrm>
              <a:off x="2091" y="2704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71" name="矩形 14525"/>
            <p:cNvSpPr>
              <a:spLocks noChangeArrowheads="1"/>
            </p:cNvSpPr>
            <p:nvPr/>
          </p:nvSpPr>
          <p:spPr bwMode="auto">
            <a:xfrm>
              <a:off x="1192" y="2704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115888" y="4942651"/>
            <a:ext cx="8632576" cy="57458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400" dirty="0" smtClean="0">
                <a:ea typeface="楷体_GB2312" pitchFamily="49" charset="-122"/>
              </a:rPr>
              <a:t>解：</a:t>
            </a:r>
            <a:endParaRPr lang="zh-CN" altLang="en-US" sz="2400" dirty="0">
              <a:ea typeface="楷体_GB2312" pitchFamily="49" charset="-122"/>
            </a:endParaRPr>
          </a:p>
        </p:txBody>
      </p:sp>
      <p:graphicFrame>
        <p:nvGraphicFramePr>
          <p:cNvPr id="73" name="对象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184877"/>
              </p:ext>
            </p:extLst>
          </p:nvPr>
        </p:nvGraphicFramePr>
        <p:xfrm>
          <a:off x="899591" y="4941168"/>
          <a:ext cx="2537418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6" name="Equation" r:id="rId3" imgW="1206360" imgH="393480" progId="Equation.DSMT4">
                  <p:embed/>
                </p:oleObj>
              </mc:Choice>
              <mc:Fallback>
                <p:oleObj name="Equation" r:id="rId3" imgW="1206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1" y="4941168"/>
                        <a:ext cx="2537418" cy="8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对象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320024"/>
              </p:ext>
            </p:extLst>
          </p:nvPr>
        </p:nvGraphicFramePr>
        <p:xfrm>
          <a:off x="3985774" y="4941168"/>
          <a:ext cx="2242410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7" name="Equation" r:id="rId5" imgW="1066680" imgH="393480" progId="Equation.DSMT4">
                  <p:embed/>
                </p:oleObj>
              </mc:Choice>
              <mc:Fallback>
                <p:oleObj name="Equation" r:id="rId5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5774" y="4941168"/>
                        <a:ext cx="2242410" cy="8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对象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25657"/>
              </p:ext>
            </p:extLst>
          </p:nvPr>
        </p:nvGraphicFramePr>
        <p:xfrm>
          <a:off x="882859" y="5949280"/>
          <a:ext cx="3257093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8" name="Equation" r:id="rId7" imgW="1549080" imgH="393480" progId="Equation.DSMT4">
                  <p:embed/>
                </p:oleObj>
              </mc:Choice>
              <mc:Fallback>
                <p:oleObj name="Equation" r:id="rId7" imgW="15490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859" y="5949280"/>
                        <a:ext cx="3257093" cy="8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对象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147502"/>
              </p:ext>
            </p:extLst>
          </p:nvPr>
        </p:nvGraphicFramePr>
        <p:xfrm>
          <a:off x="4394933" y="5949280"/>
          <a:ext cx="3417427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9" name="Equation" r:id="rId9" imgW="1625400" imgH="393480" progId="Equation.DSMT4">
                  <p:embed/>
                </p:oleObj>
              </mc:Choice>
              <mc:Fallback>
                <p:oleObj name="Equation" r:id="rId9" imgW="1625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933" y="5949280"/>
                        <a:ext cx="3417427" cy="8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2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2.3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电阻的串、并联及混联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074881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.3.4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电阻的混联</a:t>
            </a:r>
          </a:p>
        </p:txBody>
      </p:sp>
      <p:sp>
        <p:nvSpPr>
          <p:cNvPr id="10" name="矩形 9"/>
          <p:cNvSpPr/>
          <p:nvPr/>
        </p:nvSpPr>
        <p:spPr>
          <a:xfrm>
            <a:off x="66127" y="1556792"/>
            <a:ext cx="8632576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400" dirty="0" smtClean="0">
                <a:ea typeface="楷体_GB2312" pitchFamily="49" charset="-122"/>
              </a:rPr>
              <a:t>例  计算</a:t>
            </a:r>
            <a:r>
              <a:rPr lang="zh-CN" altLang="en-US" sz="2400" dirty="0">
                <a:ea typeface="楷体_GB2312" pitchFamily="49" charset="-122"/>
              </a:rPr>
              <a:t>图中</a:t>
            </a:r>
            <a:r>
              <a:rPr lang="zh-CN" altLang="en-US" sz="2400" dirty="0" smtClean="0">
                <a:ea typeface="楷体_GB2312" pitchFamily="49" charset="-122"/>
              </a:rPr>
              <a:t>电路</a:t>
            </a:r>
            <a:r>
              <a:rPr lang="zh-CN" altLang="en-US" sz="2400" dirty="0">
                <a:ea typeface="楷体_GB2312" pitchFamily="49" charset="-122"/>
              </a:rPr>
              <a:t>中各支路</a:t>
            </a:r>
            <a:r>
              <a:rPr lang="zh-CN" altLang="en-US" sz="2400" dirty="0" smtClean="0">
                <a:ea typeface="楷体_GB2312" pitchFamily="49" charset="-122"/>
              </a:rPr>
              <a:t>的电流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ea typeface="楷体_GB2312" pitchFamily="49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ea typeface="楷体_GB2312" pitchFamily="49" charset="-122"/>
              </a:rPr>
              <a:t>、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ea typeface="楷体_GB2312" pitchFamily="49" charset="-122"/>
              </a:rPr>
              <a:t>、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400" dirty="0" smtClean="0">
                <a:ea typeface="楷体_GB2312" pitchFamily="49" charset="-122"/>
              </a:rPr>
              <a:t>、 </a:t>
            </a:r>
            <a:r>
              <a:rPr lang="en-US" altLang="zh-CN" sz="2400" i="1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dirty="0" smtClean="0">
                <a:ea typeface="楷体_GB2312" pitchFamily="49" charset="-122"/>
              </a:rPr>
              <a:t>。</a:t>
            </a:r>
            <a:endParaRPr lang="zh-CN" altLang="en-US" sz="2400" dirty="0">
              <a:ea typeface="楷体_GB2312" pitchFamily="49" charset="-122"/>
            </a:endParaRPr>
          </a:p>
        </p:txBody>
      </p:sp>
      <p:grpSp>
        <p:nvGrpSpPr>
          <p:cNvPr id="12" name="组合 11"/>
          <p:cNvGrpSpPr>
            <a:grpSpLocks noChangeAspect="1"/>
          </p:cNvGrpSpPr>
          <p:nvPr/>
        </p:nvGrpSpPr>
        <p:grpSpPr bwMode="auto">
          <a:xfrm>
            <a:off x="179512" y="2276872"/>
            <a:ext cx="4608513" cy="2447925"/>
            <a:chOff x="249" y="1888"/>
            <a:chExt cx="2903" cy="1542"/>
          </a:xfrm>
        </p:grpSpPr>
        <p:sp>
          <p:nvSpPr>
            <p:cNvPr id="13" name="椭圆 14497"/>
            <p:cNvSpPr>
              <a:spLocks noChangeArrowheads="1"/>
            </p:cNvSpPr>
            <p:nvPr/>
          </p:nvSpPr>
          <p:spPr bwMode="auto">
            <a:xfrm>
              <a:off x="249" y="2568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47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sz="2400" smtClean="0">
                <a:solidFill>
                  <a:schemeClr val="tx1"/>
                </a:solidFill>
                <a:ea typeface="仿宋_GB2312" pitchFamily="49" charset="-122"/>
              </a:endParaRPr>
            </a:p>
          </p:txBody>
        </p:sp>
        <p:sp>
          <p:nvSpPr>
            <p:cNvPr id="14" name="文本框 14498"/>
            <p:cNvSpPr txBox="1">
              <a:spLocks noChangeArrowheads="1"/>
            </p:cNvSpPr>
            <p:nvPr/>
          </p:nvSpPr>
          <p:spPr bwMode="auto">
            <a:xfrm>
              <a:off x="431" y="1888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15" name="矩形 14499"/>
            <p:cNvSpPr>
              <a:spLocks noChangeArrowheads="1"/>
            </p:cNvSpPr>
            <p:nvPr/>
          </p:nvSpPr>
          <p:spPr bwMode="auto">
            <a:xfrm>
              <a:off x="431" y="2251"/>
              <a:ext cx="817" cy="1179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16" name="矩形 14500"/>
            <p:cNvSpPr>
              <a:spLocks noChangeArrowheads="1"/>
            </p:cNvSpPr>
            <p:nvPr/>
          </p:nvSpPr>
          <p:spPr bwMode="auto">
            <a:xfrm>
              <a:off x="1927" y="2750"/>
              <a:ext cx="499" cy="680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17" name="直接连接符 14501"/>
            <p:cNvSpPr>
              <a:spLocks noChangeShapeType="1"/>
            </p:cNvSpPr>
            <p:nvPr/>
          </p:nvSpPr>
          <p:spPr bwMode="auto">
            <a:xfrm>
              <a:off x="1247" y="2250"/>
              <a:ext cx="90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18" name="直接连接符 14502"/>
            <p:cNvSpPr>
              <a:spLocks noChangeShapeType="1"/>
            </p:cNvSpPr>
            <p:nvPr/>
          </p:nvSpPr>
          <p:spPr bwMode="auto">
            <a:xfrm>
              <a:off x="2154" y="2250"/>
              <a:ext cx="0" cy="499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19" name="直接连接符 14503"/>
            <p:cNvSpPr>
              <a:spLocks noChangeShapeType="1"/>
            </p:cNvSpPr>
            <p:nvPr/>
          </p:nvSpPr>
          <p:spPr bwMode="auto">
            <a:xfrm>
              <a:off x="1247" y="3430"/>
              <a:ext cx="680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0" name="文本框 14504"/>
            <p:cNvSpPr txBox="1">
              <a:spLocks noChangeArrowheads="1"/>
            </p:cNvSpPr>
            <p:nvPr/>
          </p:nvSpPr>
          <p:spPr bwMode="auto">
            <a:xfrm>
              <a:off x="430" y="2295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宋体" pitchFamily="2" charset="-122"/>
                </a:rPr>
                <a:t>+</a:t>
              </a:r>
            </a:p>
          </p:txBody>
        </p:sp>
        <p:sp>
          <p:nvSpPr>
            <p:cNvPr id="21" name="文本框 14505"/>
            <p:cNvSpPr txBox="1">
              <a:spLocks noChangeArrowheads="1"/>
            </p:cNvSpPr>
            <p:nvPr/>
          </p:nvSpPr>
          <p:spPr bwMode="auto">
            <a:xfrm>
              <a:off x="430" y="2885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宋体" pitchFamily="2" charset="-122"/>
                </a:rPr>
                <a:t>-</a:t>
              </a:r>
            </a:p>
          </p:txBody>
        </p:sp>
        <p:sp>
          <p:nvSpPr>
            <p:cNvPr id="22" name="直接连接符 14506"/>
            <p:cNvSpPr>
              <a:spLocks noChangeShapeType="1"/>
            </p:cNvSpPr>
            <p:nvPr/>
          </p:nvSpPr>
          <p:spPr bwMode="auto">
            <a:xfrm>
              <a:off x="431" y="225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3" name="直接连接符 14507"/>
            <p:cNvSpPr>
              <a:spLocks noChangeShapeType="1"/>
            </p:cNvSpPr>
            <p:nvPr/>
          </p:nvSpPr>
          <p:spPr bwMode="auto">
            <a:xfrm>
              <a:off x="1247" y="2296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4" name="直接连接符 14508"/>
            <p:cNvSpPr>
              <a:spLocks noChangeShapeType="1"/>
            </p:cNvSpPr>
            <p:nvPr/>
          </p:nvSpPr>
          <p:spPr bwMode="auto">
            <a:xfrm>
              <a:off x="2426" y="3158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5" name="直接连接符 14509"/>
            <p:cNvSpPr>
              <a:spLocks noChangeShapeType="1"/>
            </p:cNvSpPr>
            <p:nvPr/>
          </p:nvSpPr>
          <p:spPr bwMode="auto">
            <a:xfrm>
              <a:off x="1927" y="3113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6" name="直接连接符 14510"/>
            <p:cNvSpPr>
              <a:spLocks noChangeShapeType="1"/>
            </p:cNvSpPr>
            <p:nvPr/>
          </p:nvSpPr>
          <p:spPr bwMode="auto">
            <a:xfrm>
              <a:off x="1655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27" name="文本框 14511"/>
            <p:cNvSpPr txBox="1">
              <a:spLocks noChangeArrowheads="1"/>
            </p:cNvSpPr>
            <p:nvPr/>
          </p:nvSpPr>
          <p:spPr bwMode="auto">
            <a:xfrm>
              <a:off x="1330" y="2251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28" name="文本框 14512"/>
            <p:cNvSpPr txBox="1">
              <a:spLocks noChangeArrowheads="1"/>
            </p:cNvSpPr>
            <p:nvPr/>
          </p:nvSpPr>
          <p:spPr bwMode="auto">
            <a:xfrm>
              <a:off x="1829" y="1921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29" name="文本框 14513"/>
            <p:cNvSpPr txBox="1">
              <a:spLocks noChangeArrowheads="1"/>
            </p:cNvSpPr>
            <p:nvPr/>
          </p:nvSpPr>
          <p:spPr bwMode="auto">
            <a:xfrm>
              <a:off x="1946" y="3067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0" name="文本框 14514"/>
            <p:cNvSpPr txBox="1">
              <a:spLocks noChangeArrowheads="1"/>
            </p:cNvSpPr>
            <p:nvPr/>
          </p:nvSpPr>
          <p:spPr bwMode="auto">
            <a:xfrm>
              <a:off x="2464" y="3113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1" name="文本框 14515"/>
            <p:cNvSpPr txBox="1">
              <a:spLocks noChangeArrowheads="1"/>
            </p:cNvSpPr>
            <p:nvPr/>
          </p:nvSpPr>
          <p:spPr bwMode="auto">
            <a:xfrm>
              <a:off x="1247" y="2659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18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2" name="文本框 14516"/>
            <p:cNvSpPr txBox="1">
              <a:spLocks noChangeArrowheads="1"/>
            </p:cNvSpPr>
            <p:nvPr/>
          </p:nvSpPr>
          <p:spPr bwMode="auto">
            <a:xfrm>
              <a:off x="2200" y="2296"/>
              <a:ext cx="68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6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3" name="文本框 14517"/>
            <p:cNvSpPr txBox="1">
              <a:spLocks noChangeArrowheads="1"/>
            </p:cNvSpPr>
            <p:nvPr/>
          </p:nvSpPr>
          <p:spPr bwMode="auto">
            <a:xfrm>
              <a:off x="657" y="1888"/>
              <a:ext cx="6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4" name="文本框 14518"/>
            <p:cNvSpPr txBox="1">
              <a:spLocks noChangeArrowheads="1"/>
            </p:cNvSpPr>
            <p:nvPr/>
          </p:nvSpPr>
          <p:spPr bwMode="auto">
            <a:xfrm>
              <a:off x="1474" y="2886"/>
              <a:ext cx="5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4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5" name="文本框 14519"/>
            <p:cNvSpPr txBox="1">
              <a:spLocks noChangeArrowheads="1"/>
            </p:cNvSpPr>
            <p:nvPr/>
          </p:nvSpPr>
          <p:spPr bwMode="auto">
            <a:xfrm>
              <a:off x="2426" y="2821"/>
              <a:ext cx="7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</a:rPr>
                <a:t>12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36" name="文本框 14520"/>
            <p:cNvSpPr txBox="1">
              <a:spLocks noChangeArrowheads="1"/>
            </p:cNvSpPr>
            <p:nvPr/>
          </p:nvSpPr>
          <p:spPr bwMode="auto">
            <a:xfrm>
              <a:off x="566" y="2567"/>
              <a:ext cx="7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</a:rPr>
                <a:t>165V</a:t>
              </a:r>
            </a:p>
          </p:txBody>
        </p:sp>
        <p:sp>
          <p:nvSpPr>
            <p:cNvPr id="37" name="矩形 14521"/>
            <p:cNvSpPr>
              <a:spLocks noChangeArrowheads="1"/>
            </p:cNvSpPr>
            <p:nvPr/>
          </p:nvSpPr>
          <p:spPr bwMode="auto">
            <a:xfrm>
              <a:off x="703" y="2187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38" name="矩形 14522"/>
            <p:cNvSpPr>
              <a:spLocks noChangeArrowheads="1"/>
            </p:cNvSpPr>
            <p:nvPr/>
          </p:nvSpPr>
          <p:spPr bwMode="auto">
            <a:xfrm>
              <a:off x="2091" y="2341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39" name="矩形 14523"/>
            <p:cNvSpPr>
              <a:spLocks noChangeArrowheads="1"/>
            </p:cNvSpPr>
            <p:nvPr/>
          </p:nvSpPr>
          <p:spPr bwMode="auto">
            <a:xfrm>
              <a:off x="2363" y="284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40" name="矩形 14524"/>
            <p:cNvSpPr>
              <a:spLocks noChangeArrowheads="1"/>
            </p:cNvSpPr>
            <p:nvPr/>
          </p:nvSpPr>
          <p:spPr bwMode="auto">
            <a:xfrm>
              <a:off x="1864" y="2840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41" name="矩形 14525"/>
            <p:cNvSpPr>
              <a:spLocks noChangeArrowheads="1"/>
            </p:cNvSpPr>
            <p:nvPr/>
          </p:nvSpPr>
          <p:spPr bwMode="auto">
            <a:xfrm>
              <a:off x="1192" y="2704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5197351" y="2276872"/>
            <a:ext cx="3767138" cy="2463800"/>
            <a:chOff x="249" y="1888"/>
            <a:chExt cx="2373" cy="1552"/>
          </a:xfrm>
        </p:grpSpPr>
        <p:sp>
          <p:nvSpPr>
            <p:cNvPr id="43" name="椭圆 14497"/>
            <p:cNvSpPr>
              <a:spLocks noChangeArrowheads="1"/>
            </p:cNvSpPr>
            <p:nvPr/>
          </p:nvSpPr>
          <p:spPr bwMode="auto">
            <a:xfrm>
              <a:off x="249" y="2568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0099FF"/>
                </a:gs>
                <a:gs pos="100000">
                  <a:srgbClr val="004776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zh-CN" sz="2400" smtClean="0">
                <a:solidFill>
                  <a:schemeClr val="tx1"/>
                </a:solidFill>
                <a:ea typeface="仿宋_GB2312" pitchFamily="49" charset="-122"/>
              </a:endParaRPr>
            </a:p>
          </p:txBody>
        </p:sp>
        <p:sp>
          <p:nvSpPr>
            <p:cNvPr id="44" name="文本框 14498"/>
            <p:cNvSpPr txBox="1">
              <a:spLocks noChangeArrowheads="1"/>
            </p:cNvSpPr>
            <p:nvPr/>
          </p:nvSpPr>
          <p:spPr bwMode="auto">
            <a:xfrm>
              <a:off x="431" y="1888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5" name="矩形 14499"/>
            <p:cNvSpPr>
              <a:spLocks noChangeArrowheads="1"/>
            </p:cNvSpPr>
            <p:nvPr/>
          </p:nvSpPr>
          <p:spPr bwMode="auto">
            <a:xfrm>
              <a:off x="431" y="2251"/>
              <a:ext cx="817" cy="1179"/>
            </a:xfrm>
            <a:prstGeom prst="rect">
              <a:avLst/>
            </a:prstGeom>
            <a:noFill/>
            <a:ln w="28575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47" name="直接连接符 14501"/>
            <p:cNvSpPr>
              <a:spLocks noChangeShapeType="1"/>
            </p:cNvSpPr>
            <p:nvPr/>
          </p:nvSpPr>
          <p:spPr bwMode="auto">
            <a:xfrm>
              <a:off x="1247" y="2250"/>
              <a:ext cx="907" cy="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48" name="直接连接符 14502"/>
            <p:cNvSpPr>
              <a:spLocks noChangeShapeType="1"/>
            </p:cNvSpPr>
            <p:nvPr/>
          </p:nvSpPr>
          <p:spPr bwMode="auto">
            <a:xfrm>
              <a:off x="2154" y="2250"/>
              <a:ext cx="0" cy="118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49" name="直接连接符 14503"/>
            <p:cNvSpPr>
              <a:spLocks noChangeShapeType="1"/>
            </p:cNvSpPr>
            <p:nvPr/>
          </p:nvSpPr>
          <p:spPr bwMode="auto">
            <a:xfrm>
              <a:off x="1247" y="3430"/>
              <a:ext cx="913" cy="10"/>
            </a:xfrm>
            <a:prstGeom prst="line">
              <a:avLst/>
            </a:prstGeom>
            <a:noFill/>
            <a:ln w="28575">
              <a:solidFill>
                <a:srgbClr val="FFCC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50" name="文本框 14504"/>
            <p:cNvSpPr txBox="1">
              <a:spLocks noChangeArrowheads="1"/>
            </p:cNvSpPr>
            <p:nvPr/>
          </p:nvSpPr>
          <p:spPr bwMode="auto">
            <a:xfrm>
              <a:off x="430" y="2295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宋体" pitchFamily="2" charset="-122"/>
                </a:rPr>
                <a:t>+</a:t>
              </a:r>
            </a:p>
          </p:txBody>
        </p:sp>
        <p:sp>
          <p:nvSpPr>
            <p:cNvPr id="51" name="文本框 14505"/>
            <p:cNvSpPr txBox="1">
              <a:spLocks noChangeArrowheads="1"/>
            </p:cNvSpPr>
            <p:nvPr/>
          </p:nvSpPr>
          <p:spPr bwMode="auto">
            <a:xfrm>
              <a:off x="430" y="2885"/>
              <a:ext cx="27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宋体" pitchFamily="2" charset="-122"/>
                </a:rPr>
                <a:t>-</a:t>
              </a:r>
            </a:p>
          </p:txBody>
        </p:sp>
        <p:sp>
          <p:nvSpPr>
            <p:cNvPr id="52" name="直接连接符 14506"/>
            <p:cNvSpPr>
              <a:spLocks noChangeShapeType="1"/>
            </p:cNvSpPr>
            <p:nvPr/>
          </p:nvSpPr>
          <p:spPr bwMode="auto">
            <a:xfrm>
              <a:off x="431" y="2251"/>
              <a:ext cx="22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53" name="直接连接符 14507"/>
            <p:cNvSpPr>
              <a:spLocks noChangeShapeType="1"/>
            </p:cNvSpPr>
            <p:nvPr/>
          </p:nvSpPr>
          <p:spPr bwMode="auto">
            <a:xfrm>
              <a:off x="1247" y="2296"/>
              <a:ext cx="0" cy="2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56" name="直接连接符 14510"/>
            <p:cNvSpPr>
              <a:spLocks noChangeShapeType="1"/>
            </p:cNvSpPr>
            <p:nvPr/>
          </p:nvSpPr>
          <p:spPr bwMode="auto">
            <a:xfrm>
              <a:off x="1655" y="2251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b="1" smtClean="0"/>
            </a:p>
          </p:txBody>
        </p:sp>
        <p:sp>
          <p:nvSpPr>
            <p:cNvPr id="57" name="文本框 14511"/>
            <p:cNvSpPr txBox="1">
              <a:spLocks noChangeArrowheads="1"/>
            </p:cNvSpPr>
            <p:nvPr/>
          </p:nvSpPr>
          <p:spPr bwMode="auto">
            <a:xfrm>
              <a:off x="1330" y="2251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58" name="文本框 14512"/>
            <p:cNvSpPr txBox="1">
              <a:spLocks noChangeArrowheads="1"/>
            </p:cNvSpPr>
            <p:nvPr/>
          </p:nvSpPr>
          <p:spPr bwMode="auto">
            <a:xfrm>
              <a:off x="1829" y="1921"/>
              <a:ext cx="25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i="1" dirty="0" smtClean="0">
                  <a:solidFill>
                    <a:schemeClr val="tx1"/>
                  </a:solidFill>
                  <a:latin typeface="Times New Roman" pitchFamily="18" charset="0"/>
                </a:rPr>
                <a:t>I</a:t>
              </a:r>
              <a:r>
                <a:rPr lang="en-US" altLang="zh-CN" sz="2400" baseline="-25000" dirty="0" smtClean="0">
                  <a:solidFill>
                    <a:schemeClr val="tx1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1" name="文本框 14515"/>
            <p:cNvSpPr txBox="1">
              <a:spLocks noChangeArrowheads="1"/>
            </p:cNvSpPr>
            <p:nvPr/>
          </p:nvSpPr>
          <p:spPr bwMode="auto">
            <a:xfrm>
              <a:off x="1247" y="2659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18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62" name="文本框 14516"/>
            <p:cNvSpPr txBox="1">
              <a:spLocks noChangeArrowheads="1"/>
            </p:cNvSpPr>
            <p:nvPr/>
          </p:nvSpPr>
          <p:spPr bwMode="auto">
            <a:xfrm>
              <a:off x="2200" y="2704"/>
              <a:ext cx="4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</a:rPr>
                <a:t>9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63" name="文本框 14517"/>
            <p:cNvSpPr txBox="1">
              <a:spLocks noChangeArrowheads="1"/>
            </p:cNvSpPr>
            <p:nvPr/>
          </p:nvSpPr>
          <p:spPr bwMode="auto">
            <a:xfrm>
              <a:off x="657" y="1888"/>
              <a:ext cx="63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</a:rPr>
                <a:t>5</a:t>
              </a:r>
              <a:r>
                <a:rPr lang="en-US" altLang="zh-CN" sz="2400" smtClean="0">
                  <a:solidFill>
                    <a:schemeClr val="tx1"/>
                  </a:solidFill>
                  <a:latin typeface="Times New Roman" pitchFamily="18" charset="0"/>
                  <a:sym typeface="Symbol" pitchFamily="18" charset="2"/>
                </a:rPr>
                <a:t></a:t>
              </a:r>
            </a:p>
          </p:txBody>
        </p:sp>
        <p:sp>
          <p:nvSpPr>
            <p:cNvPr id="66" name="文本框 14520"/>
            <p:cNvSpPr txBox="1">
              <a:spLocks noChangeArrowheads="1"/>
            </p:cNvSpPr>
            <p:nvPr/>
          </p:nvSpPr>
          <p:spPr bwMode="auto">
            <a:xfrm>
              <a:off x="566" y="2567"/>
              <a:ext cx="72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 typeface="Arial" pitchFamily="34" charset="0"/>
                <a:buNone/>
              </a:pPr>
              <a:r>
                <a:rPr lang="en-US" altLang="zh-CN" sz="2400" dirty="0" smtClean="0">
                  <a:solidFill>
                    <a:schemeClr val="tx1"/>
                  </a:solidFill>
                  <a:latin typeface="Times New Roman" pitchFamily="18" charset="0"/>
                </a:rPr>
                <a:t>165V</a:t>
              </a:r>
            </a:p>
          </p:txBody>
        </p:sp>
        <p:sp>
          <p:nvSpPr>
            <p:cNvPr id="67" name="矩形 14521"/>
            <p:cNvSpPr>
              <a:spLocks noChangeArrowheads="1"/>
            </p:cNvSpPr>
            <p:nvPr/>
          </p:nvSpPr>
          <p:spPr bwMode="auto">
            <a:xfrm>
              <a:off x="703" y="2187"/>
              <a:ext cx="317" cy="136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68" name="矩形 14522"/>
            <p:cNvSpPr>
              <a:spLocks noChangeArrowheads="1"/>
            </p:cNvSpPr>
            <p:nvPr/>
          </p:nvSpPr>
          <p:spPr bwMode="auto">
            <a:xfrm>
              <a:off x="2091" y="2704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  <p:sp>
          <p:nvSpPr>
            <p:cNvPr id="71" name="矩形 14525"/>
            <p:cNvSpPr>
              <a:spLocks noChangeArrowheads="1"/>
            </p:cNvSpPr>
            <p:nvPr/>
          </p:nvSpPr>
          <p:spPr bwMode="auto">
            <a:xfrm>
              <a:off x="1192" y="2704"/>
              <a:ext cx="127" cy="318"/>
            </a:xfrm>
            <a:prstGeom prst="rect">
              <a:avLst/>
            </a:prstGeom>
            <a:gradFill rotWithShape="1">
              <a:gsLst>
                <a:gs pos="0">
                  <a:srgbClr val="764700"/>
                </a:gs>
                <a:gs pos="50000">
                  <a:srgbClr val="FF9900"/>
                </a:gs>
                <a:gs pos="100000">
                  <a:srgbClr val="7647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1pPr>
              <a:lvl2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2pPr>
              <a:lvl3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 sz="2800" b="1">
                  <a:solidFill>
                    <a:srgbClr val="FFFF00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</a:pPr>
              <a:endParaRPr lang="zh-CN" altLang="en-US" sz="240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-36512" y="4941168"/>
            <a:ext cx="8632576" cy="57458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zh-CN" altLang="en-US" sz="2400" dirty="0" smtClean="0">
                <a:ea typeface="楷体_GB2312" pitchFamily="49" charset="-122"/>
              </a:rPr>
              <a:t>解：</a:t>
            </a:r>
            <a:endParaRPr lang="zh-CN" altLang="en-US" sz="2400" dirty="0">
              <a:ea typeface="楷体_GB2312" pitchFamily="49" charset="-122"/>
            </a:endParaRPr>
          </a:p>
        </p:txBody>
      </p:sp>
      <p:graphicFrame>
        <p:nvGraphicFramePr>
          <p:cNvPr id="76" name="对象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42391"/>
              </p:ext>
            </p:extLst>
          </p:nvPr>
        </p:nvGraphicFramePr>
        <p:xfrm>
          <a:off x="683568" y="4905256"/>
          <a:ext cx="3551390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95" name="Equation" r:id="rId3" imgW="1688760" imgH="393480" progId="Equation.DSMT4">
                  <p:embed/>
                </p:oleObj>
              </mc:Choice>
              <mc:Fallback>
                <p:oleObj name="Equation" r:id="rId3" imgW="1688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905256"/>
                        <a:ext cx="3551390" cy="8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对象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182668"/>
              </p:ext>
            </p:extLst>
          </p:nvPr>
        </p:nvGraphicFramePr>
        <p:xfrm>
          <a:off x="683568" y="5805264"/>
          <a:ext cx="3525045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96" name="Equation" r:id="rId5" imgW="1676160" imgH="393480" progId="Equation.DSMT4">
                  <p:embed/>
                </p:oleObj>
              </mc:Choice>
              <mc:Fallback>
                <p:oleObj name="Equation" r:id="rId5" imgW="1676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805264"/>
                        <a:ext cx="3525045" cy="82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对象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572630"/>
              </p:ext>
            </p:extLst>
          </p:nvPr>
        </p:nvGraphicFramePr>
        <p:xfrm>
          <a:off x="4489272" y="5949280"/>
          <a:ext cx="4187184" cy="57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97" name="Equation" r:id="rId7" imgW="1663560" imgH="228600" progId="Equation.DSMT4">
                  <p:embed/>
                </p:oleObj>
              </mc:Choice>
              <mc:Fallback>
                <p:oleObj name="Equation" r:id="rId7" imgW="1663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9272" y="5949280"/>
                        <a:ext cx="4187184" cy="57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44624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电阻的星形、三角形联结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988840"/>
            <a:ext cx="878497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        电阻除了</a:t>
            </a:r>
            <a:r>
              <a:rPr lang="zh-CN" altLang="en-US" sz="3600" b="1" dirty="0" smtClean="0">
                <a:solidFill>
                  <a:srgbClr val="CC009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串联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3600" b="1" dirty="0" smtClean="0">
                <a:solidFill>
                  <a:srgbClr val="CC009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并联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3600" b="1" dirty="0" smtClean="0">
                <a:solidFill>
                  <a:srgbClr val="CC0099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一般混联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外，还有两种特殊的混联方式，即</a:t>
            </a:r>
            <a:r>
              <a:rPr lang="zh-CN" altLang="en-US" sz="3600" b="1" dirty="0" smtClean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星形联结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3600" b="1" dirty="0" smtClean="0">
                <a:solidFill>
                  <a:srgbClr val="0000CC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三角形联结</a:t>
            </a:r>
            <a:r>
              <a:rPr lang="zh-CN" altLang="en-US" sz="36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b="1" dirty="0" smtClean="0"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3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1124744"/>
            <a:ext cx="8640960" cy="2088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星形联结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三个电阻的一端连接在一起，另一端分别连接到电路的三个节点，这种连接方式称为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星形联结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，简称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zh-CN" altLang="en-US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联结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或者</a:t>
            </a:r>
            <a:r>
              <a:rPr lang="en-US" altLang="zh-CN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28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形联结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44624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电阻的星形、三角形联结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8" y="3501368"/>
            <a:ext cx="2982706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 bwMode="auto">
          <a:xfrm>
            <a:off x="3995936" y="4688960"/>
            <a:ext cx="976064" cy="4682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72" y="3753296"/>
            <a:ext cx="3349792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95936" y="422108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变形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218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1124744"/>
            <a:ext cx="86409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Font typeface="+mj-lt"/>
              <a:buAutoNum type="arabicPeriod" startAt="2"/>
            </a:pPr>
            <a:r>
              <a:rPr lang="zh-CN" alt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三角形联结</a:t>
            </a:r>
            <a:endParaRPr lang="en-US" altLang="zh-CN" sz="28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三个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电阻首尾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依次连接成一个闭合回路，三个连接点分别与外电路相连，这种连接方式称为</a:t>
            </a:r>
            <a:r>
              <a:rPr lang="zh-CN" alt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三角形联结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，简称</a:t>
            </a:r>
            <a:r>
              <a:rPr lang="zh-CN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△联结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或者</a:t>
            </a:r>
            <a:r>
              <a:rPr lang="en-US" altLang="zh-C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zh-CN" altLang="en-US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形联结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5496" y="44624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电阻的星形、三角形联结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右箭头 1"/>
          <p:cNvSpPr/>
          <p:nvPr/>
        </p:nvSpPr>
        <p:spPr bwMode="auto">
          <a:xfrm>
            <a:off x="4139952" y="4688960"/>
            <a:ext cx="976064" cy="4682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192"/>
            <a:ext cx="3664615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774" y="3717032"/>
            <a:ext cx="3358706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20594" y="4201924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/>
              <a:t>变形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556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496" y="44624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电阻的星形、三角形联结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09117"/>
            <a:ext cx="7999413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5536" y="5209017"/>
            <a:ext cx="8446483" cy="95628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zh-CN" altLang="en-US" sz="4800" b="1" dirty="0" smtClean="0">
                <a:solidFill>
                  <a:srgbClr val="00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三端网络</a:t>
            </a:r>
            <a:endParaRPr lang="zh-CN" altLang="en-US" sz="4800" b="1" dirty="0">
              <a:solidFill>
                <a:srgbClr val="0000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583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92532"/>
            <a:ext cx="8352928" cy="6001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3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 </a:t>
            </a:r>
            <a:r>
              <a:rPr lang="zh-CN" altLang="en-US" sz="33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电阻的星形、三角形联结及其等效变换</a:t>
            </a:r>
            <a:endParaRPr lang="zh-CN" altLang="en-US" sz="33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980728"/>
            <a:ext cx="8784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两电路伏安特性相同，可相互等效转换，对应节点间电压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相同，从外电路流入对应节点的电流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也相同。</a:t>
            </a:r>
            <a:endParaRPr lang="en-US" altLang="zh-CN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星形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变为三角形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                        </a:t>
            </a:r>
            <a:endParaRPr lang="en-US" altLang="zh-CN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357125"/>
              </p:ext>
            </p:extLst>
          </p:nvPr>
        </p:nvGraphicFramePr>
        <p:xfrm>
          <a:off x="524658" y="3140968"/>
          <a:ext cx="4335374" cy="3298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8" name="Equation" r:id="rId4" imgW="1803400" imgH="1371600" progId="Equation.DSMT4">
                  <p:embed/>
                </p:oleObj>
              </mc:Choice>
              <mc:Fallback>
                <p:oleObj name="Equation" r:id="rId4" imgW="180340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658" y="3140968"/>
                        <a:ext cx="4335374" cy="329842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6300192" y="3212976"/>
            <a:ext cx="28083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对称时</a:t>
            </a: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4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=R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2</a:t>
            </a:r>
            <a:r>
              <a:rPr lang="en-US" altLang="zh-CN" sz="24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=R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3</a:t>
            </a:r>
            <a:r>
              <a:rPr lang="en-US" altLang="zh-CN" sz="24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=R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Y</a:t>
            </a:r>
            <a:endParaRPr lang="en-US" altLang="zh-CN" sz="2400" baseline="-25000" dirty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12 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= R</a:t>
            </a:r>
            <a:r>
              <a:rPr lang="en-US" altLang="zh-CN" sz="2400" baseline="-250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23 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aseline="-250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31 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=</a:t>
            </a:r>
            <a:r>
              <a:rPr lang="en-US" altLang="zh-CN" sz="2400" baseline="-250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R</a:t>
            </a:r>
            <a:r>
              <a:rPr lang="el-GR" altLang="zh-CN" sz="2400" baseline="-250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Δ</a:t>
            </a:r>
            <a:endParaRPr lang="en-US" altLang="zh-CN" sz="2400" baseline="-25000" dirty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buFont typeface="Wingdings" pitchFamily="2" charset="2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R</a:t>
            </a:r>
            <a:r>
              <a:rPr lang="el-GR" altLang="zh-CN" sz="2400" baseline="-250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Δ 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=3R</a:t>
            </a:r>
            <a:r>
              <a:rPr lang="en-US" altLang="zh-CN" sz="2400" baseline="-250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Y</a:t>
            </a:r>
            <a:r>
              <a:rPr lang="en-US" altLang="zh-CN" sz="2400" dirty="0">
                <a:latin typeface="Times New Roman" panose="02020603050405020304" pitchFamily="18" charset="0"/>
                <a:ea typeface="仿宋_GB2312" pitchFamily="49" charset="-122"/>
                <a:cs typeface="Times New Roman" panose="02020603050405020304" pitchFamily="18" charset="0"/>
              </a:rPr>
              <a:t> </a:t>
            </a:r>
            <a:endParaRPr lang="el-GR" altLang="en-US" sz="2400" dirty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8024" y="4433209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(2-14)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92532"/>
            <a:ext cx="8352928" cy="6001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3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 </a:t>
            </a:r>
            <a:r>
              <a:rPr lang="zh-CN" altLang="en-US" sz="33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电阻的星形、三角形联结及其等效变换</a:t>
            </a:r>
            <a:endParaRPr lang="zh-CN" altLang="en-US" sz="33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980728"/>
            <a:ext cx="87849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两电路伏安特性相同，可相互等效转换，对应节点间电压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相同，从外电路流入对应节点的电流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3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3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也相同。</a:t>
            </a:r>
            <a:endParaRPr lang="en-US" altLang="zh-CN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三角形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变为星形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56758"/>
              </p:ext>
            </p:extLst>
          </p:nvPr>
        </p:nvGraphicFramePr>
        <p:xfrm>
          <a:off x="566936" y="2992282"/>
          <a:ext cx="3429000" cy="333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5" name="Equation" r:id="rId4" imgW="1409700" imgH="1371600" progId="Equation.DSMT4">
                  <p:embed/>
                </p:oleObj>
              </mc:Choice>
              <mc:Fallback>
                <p:oleObj name="Equation" r:id="rId4" imgW="1409700" imgH="1371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36" y="2992282"/>
                        <a:ext cx="3429000" cy="3336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3995936" y="4370761"/>
            <a:ext cx="1094928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(2-15)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00192" y="3429000"/>
            <a:ext cx="2808312" cy="26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0" indent="-46990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</a:pP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对称时</a:t>
            </a:r>
          </a:p>
          <a:p>
            <a:pPr lvl="0" indent="-469900" fontAlgn="base">
              <a:lnSpc>
                <a:spcPct val="200000"/>
              </a:lnSpc>
              <a:spcAft>
                <a:spcPct val="0"/>
              </a:spcAft>
              <a:buClr>
                <a:srgbClr val="CC0000"/>
              </a:buClr>
            </a:pP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R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l-GR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=R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</a:p>
          <a:p>
            <a:pPr lvl="0" indent="-469900" fontAlgn="base">
              <a:lnSpc>
                <a:spcPct val="200000"/>
              </a:lnSpc>
              <a:spcAft>
                <a:spcPct val="0"/>
              </a:spcAft>
              <a:buClr>
                <a:srgbClr val="CC0000"/>
              </a:buClr>
            </a:pP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R</a:t>
            </a:r>
            <a:r>
              <a:rPr lang="el-GR" altLang="zh-CN" sz="2400" kern="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 </a:t>
            </a:r>
            <a:r>
              <a:rPr lang="en-US" altLang="zh-CN"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/3</a:t>
            </a:r>
            <a:endParaRPr lang="el-GR" altLang="en-US" sz="2400" dirty="0">
              <a:latin typeface="Times New Roman" panose="02020603050405020304" pitchFamily="18" charset="0"/>
              <a:ea typeface="仿宋_GB2312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6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68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92532"/>
            <a:ext cx="8352928" cy="6001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33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2.4 </a:t>
            </a:r>
            <a:r>
              <a:rPr lang="zh-CN" altLang="en-US" sz="33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电阻的星形、三角形联结及其等效变换</a:t>
            </a:r>
            <a:endParaRPr lang="zh-CN" altLang="en-US" sz="33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1520" y="980728"/>
            <a:ext cx="8784976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便于记忆，归纳如下：</a:t>
            </a:r>
            <a:endParaRPr lang="en-US" altLang="zh-CN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966337"/>
              </p:ext>
            </p:extLst>
          </p:nvPr>
        </p:nvGraphicFramePr>
        <p:xfrm>
          <a:off x="1187624" y="2051835"/>
          <a:ext cx="5112568" cy="266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09" name="Equation" r:id="rId4" imgW="2070000" imgH="1079280" progId="Equation.DSMT4">
                  <p:embed/>
                </p:oleObj>
              </mc:Choice>
              <mc:Fallback>
                <p:oleObj name="Equation" r:id="rId4" imgW="2070000" imgH="1079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624" y="2051835"/>
                        <a:ext cx="5112568" cy="26660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251520" y="5157192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为星形联结等效变化为三角形联结的等效电阻；</a:t>
            </a:r>
            <a:r>
              <a:rPr lang="en-US" altLang="zh-CN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为三角形联结等效为变换为星形联结的等效电阻。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300192" y="2276872"/>
            <a:ext cx="109492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(2-16)</a:t>
            </a:r>
          </a:p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hangingPunct="0">
              <a:lnSpc>
                <a:spcPct val="15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(2-17)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64904"/>
            <a:ext cx="8446483" cy="1131079"/>
          </a:xfrm>
          <a:prstGeom prst="rect">
            <a:avLst/>
          </a:prstGeom>
          <a:gradFill rotWithShape="1">
            <a:gsLst>
              <a:gs pos="0">
                <a:srgbClr val="FEB80A">
                  <a:tint val="62000"/>
                  <a:satMod val="180000"/>
                </a:srgbClr>
              </a:gs>
              <a:gs pos="65000">
                <a:srgbClr val="FEB80A">
                  <a:tint val="32000"/>
                  <a:satMod val="250000"/>
                </a:srgbClr>
              </a:gs>
              <a:gs pos="100000">
                <a:srgbClr val="FEB80A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FEB80A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See You Next Week (8-2)</a:t>
            </a:r>
            <a:endParaRPr lang="zh-CN" altLang="en-US" sz="4800" b="1" dirty="0">
              <a:solidFill>
                <a:srgbClr val="0000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20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556792"/>
            <a:ext cx="8784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Arial" charset="0"/>
              </a:rPr>
              <a:t>与基尔霍夫定律有关的几个概念如下：</a:t>
            </a:r>
            <a:endParaRPr lang="zh-CN" altLang="en-US" sz="2400" b="1" dirty="0">
              <a:latin typeface="Arial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-108520" y="2204864"/>
            <a:ext cx="604867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）节点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个或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个以上支路之间的连接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点，如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点，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点（或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结点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）支路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两个节点间的一段电路，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ahd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agfed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）回路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电路中任一个闭合路径，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ahdefga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abcdha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abcdefga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）网孔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回路内部不包含任何支路的回路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0" hangingPunct="0">
              <a:lnSpc>
                <a:spcPct val="150000"/>
              </a:lnSpc>
              <a:spcBef>
                <a:spcPct val="0"/>
              </a:spcBef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如 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ahdefga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abcdha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9256"/>
            <a:ext cx="3175590" cy="3024000"/>
          </a:xfrm>
          <a:prstGeom prst="rect">
            <a:avLst/>
          </a:prstGeom>
          <a:noFill/>
          <a:ln w="158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890" y="6156012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2-3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较复杂电路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879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261391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611" y="1881008"/>
            <a:ext cx="260278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45594" y="2683105"/>
            <a:ext cx="553998" cy="18260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/>
              <a:t>理想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电压</a:t>
            </a:r>
            <a:r>
              <a:rPr lang="zh-CN" altLang="en-US" sz="2400" b="1" dirty="0" smtClean="0"/>
              <a:t>源</a:t>
            </a:r>
            <a:endParaRPr lang="zh-CN" altLang="en-US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266474" y="2492896"/>
            <a:ext cx="553998" cy="219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 b="1" dirty="0" smtClean="0"/>
              <a:t>理想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电流</a:t>
            </a:r>
            <a:r>
              <a:rPr lang="zh-CN" altLang="en-US" sz="2400" b="1" dirty="0" smtClean="0"/>
              <a:t>源</a:t>
            </a:r>
            <a:endParaRPr lang="zh-CN" altLang="en-US" sz="2400" b="1" dirty="0"/>
          </a:p>
        </p:txBody>
      </p:sp>
      <p:sp>
        <p:nvSpPr>
          <p:cNvPr id="15" name="矩形 14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2267744" y="1881008"/>
            <a:ext cx="1944216" cy="327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4" name="矩形 23"/>
          <p:cNvSpPr/>
          <p:nvPr/>
        </p:nvSpPr>
        <p:spPr bwMode="auto">
          <a:xfrm>
            <a:off x="6444208" y="1916832"/>
            <a:ext cx="1656184" cy="327618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43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 animBg="1"/>
      <p:bldP spid="2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796232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实际电压源模型</a:t>
            </a:r>
          </a:p>
        </p:txBody>
      </p:sp>
      <p:sp>
        <p:nvSpPr>
          <p:cNvPr id="8" name="矩形 7"/>
          <p:cNvSpPr/>
          <p:nvPr/>
        </p:nvSpPr>
        <p:spPr>
          <a:xfrm>
            <a:off x="179512" y="1556792"/>
            <a:ext cx="87849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2-16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）为实际直流电源接负载电阻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）负载的伏安特性曲线。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为输出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电压；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为开路电压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：电阻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无穷大，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时的输出电压；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为短路电流：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电阻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接近于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时的输出电流。从而得伏安特性曲线方程为：                              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6444044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2-16  </a:t>
            </a: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实际电压源  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(a)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实际直流电源与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连接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(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伏安特性曲线 </a:t>
            </a:r>
            <a:endParaRPr lang="zh-CN" altLang="en-US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16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9320"/>
            <a:ext cx="587608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圆角矩形 8"/>
          <p:cNvSpPr/>
          <p:nvPr/>
        </p:nvSpPr>
        <p:spPr bwMode="auto">
          <a:xfrm rot="1785390">
            <a:off x="4819745" y="4694609"/>
            <a:ext cx="1152970" cy="434138"/>
          </a:xfrm>
          <a:prstGeom prst="roundRect">
            <a:avLst/>
          </a:prstGeom>
          <a:noFill/>
          <a:ln w="28575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281455"/>
              </p:ext>
            </p:extLst>
          </p:nvPr>
        </p:nvGraphicFramePr>
        <p:xfrm>
          <a:off x="5508104" y="3284984"/>
          <a:ext cx="20796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2" name="Equation" r:id="rId4" imgW="990360" imgH="431640" progId="Equation.DSMT4">
                  <p:embed/>
                </p:oleObj>
              </mc:Choice>
              <mc:Fallback>
                <p:oleObj name="Equation" r:id="rId4" imgW="990360" imgH="43164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284984"/>
                        <a:ext cx="2079625" cy="9064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0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796232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实际电压源模型</a:t>
            </a:r>
          </a:p>
        </p:txBody>
      </p:sp>
      <p:sp>
        <p:nvSpPr>
          <p:cNvPr id="8" name="矩形 7"/>
          <p:cNvSpPr/>
          <p:nvPr/>
        </p:nvSpPr>
        <p:spPr>
          <a:xfrm>
            <a:off x="179512" y="1556792"/>
            <a:ext cx="8598299" cy="1923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2-16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）为实际电压源模型。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为电压源电压，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为电压源内电阻。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根据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定理也可得输出电压和电流的关系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R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I﹣U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627796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2-16  </a:t>
            </a:r>
            <a:r>
              <a:rPr lang="en-US" altLang="zh-CN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(c)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实际电压源模型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2" y="3060793"/>
            <a:ext cx="31242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869266"/>
              </p:ext>
            </p:extLst>
          </p:nvPr>
        </p:nvGraphicFramePr>
        <p:xfrm>
          <a:off x="5660727" y="5690889"/>
          <a:ext cx="20796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3" name="Equation" r:id="rId4" imgW="990360" imgH="431640" progId="Equation.DSMT4">
                  <p:embed/>
                </p:oleObj>
              </mc:Choice>
              <mc:Fallback>
                <p:oleObj name="Equation" r:id="rId4" imgW="990360" imgH="431640" progId="Equation.DSMT4">
                  <p:embed/>
                  <p:pic>
                    <p:nvPicPr>
                      <p:cNvPr id="0" name="对象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0727" y="5690889"/>
                        <a:ext cx="2079625" cy="90646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536727"/>
              </p:ext>
            </p:extLst>
          </p:nvPr>
        </p:nvGraphicFramePr>
        <p:xfrm>
          <a:off x="5633508" y="4176197"/>
          <a:ext cx="1890820" cy="548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4" name="Equation" r:id="rId6" imgW="787320" imgH="228600" progId="Equation.DSMT4">
                  <p:embed/>
                </p:oleObj>
              </mc:Choice>
              <mc:Fallback>
                <p:oleObj name="Equation" r:id="rId6" imgW="787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33508" y="4176197"/>
                        <a:ext cx="1890820" cy="548947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上下箭头 12"/>
          <p:cNvSpPr/>
          <p:nvPr/>
        </p:nvSpPr>
        <p:spPr bwMode="auto">
          <a:xfrm>
            <a:off x="6444208" y="4806720"/>
            <a:ext cx="360040" cy="710512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4" name="下箭头 13"/>
          <p:cNvSpPr/>
          <p:nvPr/>
        </p:nvSpPr>
        <p:spPr bwMode="auto">
          <a:xfrm>
            <a:off x="6444208" y="3516460"/>
            <a:ext cx="360040" cy="56061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20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796232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实际电压源模型</a:t>
            </a:r>
          </a:p>
        </p:txBody>
      </p:sp>
      <p:sp>
        <p:nvSpPr>
          <p:cNvPr id="13" name="矩形 12"/>
          <p:cNvSpPr/>
          <p:nvPr/>
        </p:nvSpPr>
        <p:spPr>
          <a:xfrm>
            <a:off x="179512" y="4221088"/>
            <a:ext cx="8598299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故，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实际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电压源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模型可以代替直流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电源电路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 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" eaLnBrk="0" hangingPunct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时内电阻                  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一般很小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短路电流很大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，烧坏电源，所以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实际中不可使电源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短路！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202" y="1629080"/>
            <a:ext cx="6324118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302044"/>
              </p:ext>
            </p:extLst>
          </p:nvPr>
        </p:nvGraphicFramePr>
        <p:xfrm>
          <a:off x="6962775" y="4508500"/>
          <a:ext cx="18764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52" name="Equation" r:id="rId4" imgW="914400" imgH="228600" progId="Equation.DSMT4">
                  <p:embed/>
                </p:oleObj>
              </mc:Choice>
              <mc:Fallback>
                <p:oleObj name="Equation" r:id="rId4" imgW="914400" imgH="228600" progId="Equation.DSMT4">
                  <p:embed/>
                  <p:pic>
                    <p:nvPicPr>
                      <p:cNvPr id="0" name="对象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2775" y="4508500"/>
                        <a:ext cx="1876425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876496"/>
              </p:ext>
            </p:extLst>
          </p:nvPr>
        </p:nvGraphicFramePr>
        <p:xfrm>
          <a:off x="2491879" y="5085184"/>
          <a:ext cx="121602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53" name="Equation" r:id="rId6" imgW="558720" imgH="431640" progId="Equation.DSMT4">
                  <p:embed/>
                </p:oleObj>
              </mc:Choice>
              <mc:Fallback>
                <p:oleObj name="Equation" r:id="rId6" imgW="558720" imgH="43164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1879" y="5085184"/>
                        <a:ext cx="1216025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爆炸形 2 10"/>
          <p:cNvSpPr/>
          <p:nvPr/>
        </p:nvSpPr>
        <p:spPr bwMode="auto">
          <a:xfrm>
            <a:off x="5652120" y="4743102"/>
            <a:ext cx="3001122" cy="1854250"/>
          </a:xfrm>
          <a:prstGeom prst="irregularSeal2">
            <a:avLst/>
          </a:prstGeom>
          <a:solidFill>
            <a:schemeClr val="accent1">
              <a:lumMod val="75000"/>
              <a:alpha val="4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电源不可短路</a:t>
            </a:r>
            <a:endParaRPr kumimoji="0" lang="zh-CN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2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796232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实际电压源模型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789" y="1844824"/>
            <a:ext cx="221769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467544" y="2300679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已知负载电阻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，电源电压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，测出流过电阻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和两端电压</a:t>
            </a:r>
            <a:r>
              <a:rPr lang="en-US" altLang="zh-CN" sz="24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，求短路电流</a:t>
            </a:r>
            <a:r>
              <a:rPr lang="en-US" altLang="zh-CN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37867"/>
              </p:ext>
            </p:extLst>
          </p:nvPr>
        </p:nvGraphicFramePr>
        <p:xfrm>
          <a:off x="3563888" y="3743555"/>
          <a:ext cx="1673300" cy="83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31" name="Equation" r:id="rId5" imgW="787320" imgH="393480" progId="Equation.DSMT4">
                  <p:embed/>
                </p:oleObj>
              </mc:Choice>
              <mc:Fallback>
                <p:oleObj name="Equation" r:id="rId5" imgW="787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3743555"/>
                        <a:ext cx="1673300" cy="837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818505"/>
              </p:ext>
            </p:extLst>
          </p:nvPr>
        </p:nvGraphicFramePr>
        <p:xfrm>
          <a:off x="3059832" y="5013176"/>
          <a:ext cx="1334266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532" name="Equation" r:id="rId7" imgW="571320" imgH="431640" progId="Equation.DSMT4">
                  <p:embed/>
                </p:oleObj>
              </mc:Choice>
              <mc:Fallback>
                <p:oleObj name="Equation" r:id="rId7" imgW="5713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9832" y="5013176"/>
                        <a:ext cx="1334266" cy="10081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484962" y="5085184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那么短路电流为：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9512" y="1556792"/>
            <a:ext cx="8598299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短路电流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的测量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3788856"/>
            <a:ext cx="3256020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内电阻电压源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内阻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796232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实际电压源模型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912" y="2961256"/>
            <a:ext cx="2134536" cy="27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51520" y="3428816"/>
            <a:ext cx="5832648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702125"/>
              </p:ext>
            </p:extLst>
          </p:nvPr>
        </p:nvGraphicFramePr>
        <p:xfrm>
          <a:off x="938535" y="4364459"/>
          <a:ext cx="32734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63" name="Equation" r:id="rId5" imgW="1790640" imgH="393480" progId="Equation.DSMT4">
                  <p:embed/>
                </p:oleObj>
              </mc:Choice>
              <mc:Fallback>
                <p:oleObj name="Equation" r:id="rId5" imgW="1790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8535" y="4364459"/>
                        <a:ext cx="3273425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57642"/>
              </p:ext>
            </p:extLst>
          </p:nvPr>
        </p:nvGraphicFramePr>
        <p:xfrm>
          <a:off x="2555776" y="5301208"/>
          <a:ext cx="3052763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64" name="Equation" r:id="rId7" imgW="1307880" imgH="431640" progId="Equation.DSMT4">
                  <p:embed/>
                </p:oleObj>
              </mc:Choice>
              <mc:Fallback>
                <p:oleObj name="Equation" r:id="rId7" imgW="1307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55776" y="5301208"/>
                        <a:ext cx="3052763" cy="1008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899592" y="5393891"/>
            <a:ext cx="1723549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短路电流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23528" y="1484784"/>
            <a:ext cx="8424936" cy="175432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2-5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某直流电压源的开路电压为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12V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，与外电阻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接通后，用电压表测得外电阻电压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=10V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，用电流表测得流过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的电流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=5A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，求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以及短路电流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72723"/>
              </p:ext>
            </p:extLst>
          </p:nvPr>
        </p:nvGraphicFramePr>
        <p:xfrm>
          <a:off x="976776" y="3432172"/>
          <a:ext cx="2443096" cy="78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65" name="Equation" r:id="rId9" imgW="1218960" imgH="393480" progId="Equation.DSMT4">
                  <p:embed/>
                </p:oleObj>
              </mc:Choice>
              <mc:Fallback>
                <p:oleObj name="Equation" r:id="rId9" imgW="1218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76776" y="3432172"/>
                        <a:ext cx="2443096" cy="788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59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796232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实际电流源模型</a:t>
            </a:r>
          </a:p>
        </p:txBody>
      </p:sp>
      <p:sp>
        <p:nvSpPr>
          <p:cNvPr id="12" name="矩形 11"/>
          <p:cNvSpPr/>
          <p:nvPr/>
        </p:nvSpPr>
        <p:spPr>
          <a:xfrm>
            <a:off x="251520" y="4364920"/>
            <a:ext cx="8598299" cy="576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电阻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的特性曲线方程为：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411411"/>
              </p:ext>
            </p:extLst>
          </p:nvPr>
        </p:nvGraphicFramePr>
        <p:xfrm>
          <a:off x="948871" y="5263422"/>
          <a:ext cx="2016224" cy="939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311" name="Equation" r:id="rId4" imgW="927000" imgH="431640" progId="Equation.DSMT4">
                  <p:embed/>
                </p:oleObj>
              </mc:Choice>
              <mc:Fallback>
                <p:oleObj name="Equation" r:id="rId4" imgW="927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871" y="5263422"/>
                        <a:ext cx="2016224" cy="93990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1048"/>
            <a:ext cx="587608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67" y="4653376"/>
            <a:ext cx="210201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下箭头 5"/>
          <p:cNvSpPr/>
          <p:nvPr/>
        </p:nvSpPr>
        <p:spPr bwMode="auto">
          <a:xfrm>
            <a:off x="5436096" y="3500768"/>
            <a:ext cx="720080" cy="1008352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700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796232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实际电流源模型</a:t>
            </a:r>
          </a:p>
        </p:txBody>
      </p:sp>
      <p:pic>
        <p:nvPicPr>
          <p:cNvPr id="35518" name="Picture 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68960"/>
            <a:ext cx="280035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868144" y="6084004"/>
            <a:ext cx="247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2-18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实际电流源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1528" y="1556792"/>
            <a:ext cx="8790952" cy="197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eaLnBrk="0" hangingPunct="0">
              <a:lnSpc>
                <a:spcPct val="170000"/>
              </a:lnSpc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2-18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为实际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模型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流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源电流，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电流源的内电阻的电导值。根据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得，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，则外电阻的电流和电压的关系为                        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994520"/>
              </p:ext>
            </p:extLst>
          </p:nvPr>
        </p:nvGraphicFramePr>
        <p:xfrm>
          <a:off x="2171920" y="2997008"/>
          <a:ext cx="1680000" cy="50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0" name="Equation" r:id="rId4" imgW="761760" imgH="228600" progId="Equation.DSMT4">
                  <p:embed/>
                </p:oleObj>
              </mc:Choice>
              <mc:Fallback>
                <p:oleObj name="Equation" r:id="rId4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1920" y="2997008"/>
                        <a:ext cx="1680000" cy="504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上下箭头 9"/>
          <p:cNvSpPr/>
          <p:nvPr/>
        </p:nvSpPr>
        <p:spPr bwMode="auto">
          <a:xfrm>
            <a:off x="2699792" y="3789040"/>
            <a:ext cx="648072" cy="1080120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016166"/>
              </p:ext>
            </p:extLst>
          </p:nvPr>
        </p:nvGraphicFramePr>
        <p:xfrm>
          <a:off x="2195736" y="5085184"/>
          <a:ext cx="2016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61" name="Equation" r:id="rId6" imgW="927000" imgH="431640" progId="Equation.DSMT4">
                  <p:embed/>
                </p:oleObj>
              </mc:Choice>
              <mc:Fallback>
                <p:oleObj name="Equation" r:id="rId6" imgW="927000" imgH="43164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085184"/>
                        <a:ext cx="2016125" cy="9398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87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9512" y="4221088"/>
            <a:ext cx="8598299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故，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实际电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流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源模型也可以代替直流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电源电路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模型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 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</a:p>
          <a:p>
            <a:pPr algn="just" eaLnBrk="0" hangingPunct="0">
              <a:lnSpc>
                <a:spcPct val="20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=0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时内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电阻的电导为                   ，</a:t>
            </a:r>
            <a:r>
              <a:rPr lang="en-US" altLang="zh-CN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一般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很小。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02621"/>
              </p:ext>
            </p:extLst>
          </p:nvPr>
        </p:nvGraphicFramePr>
        <p:xfrm>
          <a:off x="7234238" y="4508500"/>
          <a:ext cx="17621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78" name="Equation" r:id="rId3" imgW="799920" imgH="228600" progId="Equation.DSMT4">
                  <p:embed/>
                </p:oleObj>
              </mc:Choice>
              <mc:Fallback>
                <p:oleObj name="Equation" r:id="rId3" imgW="799920" imgH="228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4508500"/>
                        <a:ext cx="1762125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034431"/>
              </p:ext>
            </p:extLst>
          </p:nvPr>
        </p:nvGraphicFramePr>
        <p:xfrm>
          <a:off x="3622923" y="5153496"/>
          <a:ext cx="13811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79" name="Equation" r:id="rId5" imgW="634680" imgH="431640" progId="Equation.DSMT4">
                  <p:embed/>
                </p:oleObj>
              </mc:Choice>
              <mc:Fallback>
                <p:oleObj name="Equation" r:id="rId5" imgW="634680" imgH="43164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923" y="5153496"/>
                        <a:ext cx="1381125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00" y="1620000"/>
            <a:ext cx="655057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8867" y="889556"/>
            <a:ext cx="3796232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.5.2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实际电流源模型</a:t>
            </a:r>
          </a:p>
        </p:txBody>
      </p:sp>
    </p:spTree>
    <p:extLst>
      <p:ext uri="{BB962C8B-B14F-4D97-AF65-F5344CB8AC3E}">
        <p14:creationId xmlns:p14="http://schemas.microsoft.com/office/powerpoint/2010/main" val="8204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1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2520000" cy="259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880000" cy="261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6303"/>
            <a:ext cx="2880000" cy="26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右箭头 15"/>
          <p:cNvSpPr/>
          <p:nvPr/>
        </p:nvSpPr>
        <p:spPr>
          <a:xfrm rot="5400000">
            <a:off x="971520" y="3573095"/>
            <a:ext cx="648072" cy="50389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20" name="右箭头 19"/>
          <p:cNvSpPr/>
          <p:nvPr/>
        </p:nvSpPr>
        <p:spPr>
          <a:xfrm>
            <a:off x="2843808" y="1844824"/>
            <a:ext cx="648072" cy="503896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7864" y="3789040"/>
            <a:ext cx="5558256" cy="286713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直流电源</a:t>
            </a:r>
            <a:r>
              <a:rPr lang="zh-CN" altLang="en-US" sz="2000" b="1" dirty="0" smtClean="0">
                <a:solidFill>
                  <a:srgbClr val="0000CC"/>
                </a:solidFill>
                <a:latin typeface="+mn-ea"/>
              </a:rPr>
              <a:t>内阻比外电阻小很多</a:t>
            </a:r>
            <a:r>
              <a:rPr lang="zh-CN" altLang="en-US" sz="2000" dirty="0" smtClean="0">
                <a:latin typeface="+mn-ea"/>
              </a:rPr>
              <a:t>时，比如电池、发电机，常用</a:t>
            </a:r>
            <a:r>
              <a:rPr lang="zh-CN" altLang="en-US" sz="2000" b="1" dirty="0" smtClean="0">
                <a:solidFill>
                  <a:srgbClr val="0000CC"/>
                </a:solidFill>
                <a:latin typeface="+mn-ea"/>
              </a:rPr>
              <a:t>理想电压源与电阻串联模型</a:t>
            </a:r>
            <a:r>
              <a:rPr lang="zh-CN" altLang="en-US" sz="2000" dirty="0" smtClean="0">
                <a:latin typeface="+mn-ea"/>
              </a:rPr>
              <a:t>，一定的电流范围内近似看作理想电压源。</a:t>
            </a:r>
            <a:endParaRPr lang="en-US" altLang="zh-CN" sz="2000" dirty="0" smtClean="0">
              <a:latin typeface="+mn-ea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直流电源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内阻比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外电阻大很多</a:t>
            </a:r>
            <a:r>
              <a:rPr lang="zh-CN" altLang="en-US" sz="2000" dirty="0">
                <a:latin typeface="+mn-ea"/>
              </a:rPr>
              <a:t>时，</a:t>
            </a:r>
            <a:r>
              <a:rPr lang="zh-CN" altLang="en-US" sz="2000" dirty="0" smtClean="0">
                <a:latin typeface="+mn-ea"/>
              </a:rPr>
              <a:t>比如光电池，</a:t>
            </a:r>
            <a:r>
              <a:rPr lang="zh-CN" altLang="en-US" sz="2000" dirty="0">
                <a:latin typeface="+mn-ea"/>
              </a:rPr>
              <a:t>常用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理想电流源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与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电阻并联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模型</a:t>
            </a:r>
            <a:r>
              <a:rPr lang="zh-CN" altLang="en-US" sz="2000" dirty="0">
                <a:latin typeface="+mn-ea"/>
              </a:rPr>
              <a:t>，一定的</a:t>
            </a:r>
            <a:r>
              <a:rPr lang="zh-CN" altLang="en-US" sz="2000" dirty="0" smtClean="0">
                <a:latin typeface="+mn-ea"/>
              </a:rPr>
              <a:t>电流压范围</a:t>
            </a:r>
            <a:r>
              <a:rPr lang="zh-CN" altLang="en-US" sz="2000" dirty="0">
                <a:latin typeface="+mn-ea"/>
              </a:rPr>
              <a:t>内近似看作</a:t>
            </a:r>
            <a:r>
              <a:rPr lang="zh-CN" altLang="en-US" sz="2000" dirty="0" smtClean="0">
                <a:latin typeface="+mn-ea"/>
              </a:rPr>
              <a:t>理想电流源。</a:t>
            </a:r>
            <a:endParaRPr lang="zh-CN" altLang="en-US" sz="2000" dirty="0">
              <a:latin typeface="+mn-ea"/>
            </a:endParaRPr>
          </a:p>
        </p:txBody>
      </p:sp>
      <p:sp>
        <p:nvSpPr>
          <p:cNvPr id="2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79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上下箭头 9"/>
          <p:cNvSpPr/>
          <p:nvPr/>
        </p:nvSpPr>
        <p:spPr bwMode="auto">
          <a:xfrm rot="2675466">
            <a:off x="2956421" y="2914231"/>
            <a:ext cx="720360" cy="1820009"/>
          </a:xfrm>
          <a:prstGeom prst="upDownArrow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09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11" name="矩形 10"/>
          <p:cNvSpPr/>
          <p:nvPr/>
        </p:nvSpPr>
        <p:spPr>
          <a:xfrm>
            <a:off x="7070767" y="910461"/>
            <a:ext cx="2037737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b="1" kern="0" dirty="0" smtClean="0">
                <a:solidFill>
                  <a:srgbClr val="FFC000"/>
                </a:solidFill>
                <a:latin typeface="+mn-ea"/>
              </a:rPr>
              <a:t>思考题？</a:t>
            </a:r>
            <a:endParaRPr kumimoji="0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7896" y="2047713"/>
            <a:ext cx="8632576" cy="66120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zh-CN" altLang="en-US" sz="2800" kern="100" dirty="0" smtClean="0">
                <a:latin typeface="Times New Roman"/>
              </a:rPr>
              <a:t>判断题：网孔都是回路，而回路则不一定是网孔。</a:t>
            </a:r>
            <a:endParaRPr lang="en-US" altLang="zh-CN" sz="2800" kern="100" dirty="0"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8839" y="2134597"/>
            <a:ext cx="647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i="1" dirty="0" smtClean="0">
                <a:solidFill>
                  <a:srgbClr val="FF0000"/>
                </a:solidFill>
              </a:rPr>
              <a:t>×</a:t>
            </a:r>
            <a:endParaRPr lang="zh-CN" altLang="en-US" sz="3600" b="1" i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76057" y="3429000"/>
            <a:ext cx="2160240" cy="20313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zh-CN" altLang="en-US" sz="2800" kern="100" dirty="0" smtClean="0">
                <a:solidFill>
                  <a:srgbClr val="0000CC"/>
                </a:solidFill>
                <a:latin typeface="Times New Roman"/>
              </a:rPr>
              <a:t>几个节点？</a:t>
            </a:r>
            <a:endParaRPr lang="en-US" altLang="zh-CN" sz="2800" kern="100" dirty="0" smtClean="0">
              <a:solidFill>
                <a:srgbClr val="0000CC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zh-CN" altLang="en-US" sz="2800" kern="100" dirty="0" smtClean="0">
                <a:solidFill>
                  <a:srgbClr val="0000CC"/>
                </a:solidFill>
                <a:latin typeface="Times New Roman"/>
              </a:rPr>
              <a:t>几个回路？</a:t>
            </a:r>
            <a:endParaRPr lang="en-US" altLang="zh-CN" sz="2800" kern="100" dirty="0" smtClean="0">
              <a:solidFill>
                <a:srgbClr val="0000CC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zh-CN" altLang="en-US" sz="2800" kern="100" dirty="0">
                <a:solidFill>
                  <a:srgbClr val="0000CC"/>
                </a:solidFill>
                <a:latin typeface="Times New Roman"/>
              </a:rPr>
              <a:t>几</a:t>
            </a:r>
            <a:r>
              <a:rPr lang="zh-CN" altLang="en-US" sz="2800" kern="100" dirty="0" smtClean="0">
                <a:solidFill>
                  <a:srgbClr val="0000CC"/>
                </a:solidFill>
                <a:latin typeface="Times New Roman"/>
              </a:rPr>
              <a:t>个网孔？</a:t>
            </a:r>
            <a:endParaRPr lang="en-US" altLang="zh-CN" sz="2800" kern="100" dirty="0">
              <a:solidFill>
                <a:srgbClr val="0000CC"/>
              </a:solidFill>
              <a:latin typeface="Times New Roman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0678"/>
            <a:ext cx="3521400" cy="242057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矩形 15"/>
          <p:cNvSpPr/>
          <p:nvPr/>
        </p:nvSpPr>
        <p:spPr>
          <a:xfrm>
            <a:off x="6948264" y="3429000"/>
            <a:ext cx="2160240" cy="203132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en-US" altLang="zh-CN" sz="2800" kern="100" dirty="0" smtClean="0">
                <a:solidFill>
                  <a:srgbClr val="FF3300"/>
                </a:solidFill>
                <a:latin typeface="Times New Roman"/>
              </a:rPr>
              <a:t>4</a:t>
            </a:r>
            <a:r>
              <a:rPr lang="zh-CN" altLang="en-US" sz="2800" kern="100" dirty="0" smtClean="0">
                <a:solidFill>
                  <a:srgbClr val="FF3300"/>
                </a:solidFill>
                <a:latin typeface="Times New Roman"/>
              </a:rPr>
              <a:t>个节点</a:t>
            </a:r>
            <a:endParaRPr lang="en-US" altLang="zh-CN" sz="2800" kern="100" dirty="0" smtClean="0">
              <a:solidFill>
                <a:srgbClr val="FF33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en-US" altLang="zh-CN" sz="2800" kern="100" dirty="0" smtClean="0">
                <a:solidFill>
                  <a:srgbClr val="FF3300"/>
                </a:solidFill>
                <a:latin typeface="Times New Roman"/>
              </a:rPr>
              <a:t>6</a:t>
            </a:r>
            <a:r>
              <a:rPr lang="zh-CN" altLang="en-US" sz="2800" kern="100" dirty="0" smtClean="0">
                <a:solidFill>
                  <a:srgbClr val="FF3300"/>
                </a:solidFill>
                <a:latin typeface="Times New Roman"/>
              </a:rPr>
              <a:t>个回路</a:t>
            </a:r>
            <a:endParaRPr lang="en-US" altLang="zh-CN" sz="2800" kern="100" dirty="0" smtClean="0">
              <a:solidFill>
                <a:srgbClr val="FF3300"/>
              </a:solidFill>
              <a:latin typeface="Times New Roman"/>
            </a:endParaRPr>
          </a:p>
          <a:p>
            <a:pPr algn="just">
              <a:lnSpc>
                <a:spcPct val="150000"/>
              </a:lnSpc>
              <a:buClr>
                <a:srgbClr val="000099"/>
              </a:buClr>
              <a:buSzPct val="100000"/>
            </a:pPr>
            <a:r>
              <a:rPr lang="en-US" altLang="zh-CN" sz="2800" kern="100" dirty="0" smtClean="0">
                <a:solidFill>
                  <a:srgbClr val="FF3300"/>
                </a:solidFill>
                <a:latin typeface="Times New Roman"/>
              </a:rPr>
              <a:t>3</a:t>
            </a:r>
            <a:r>
              <a:rPr lang="zh-CN" altLang="en-US" sz="2800" kern="100" dirty="0" smtClean="0">
                <a:solidFill>
                  <a:srgbClr val="FF3300"/>
                </a:solidFill>
                <a:latin typeface="Times New Roman"/>
              </a:rPr>
              <a:t>个网孔</a:t>
            </a:r>
            <a:endParaRPr lang="en-US" altLang="zh-CN" sz="2800" kern="100" dirty="0">
              <a:solidFill>
                <a:srgbClr val="FF33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6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596028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实际电源两种模型的等效变换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1556792"/>
            <a:ext cx="8784976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200" dirty="0" smtClean="0">
                <a:latin typeface="Arial" charset="0"/>
              </a:rPr>
              <a:t>        </a:t>
            </a:r>
            <a:r>
              <a:rPr lang="zh-CN" altLang="en-US" sz="2200" dirty="0">
                <a:latin typeface="Arial" charset="0"/>
              </a:rPr>
              <a:t>同一</a:t>
            </a:r>
            <a:r>
              <a:rPr lang="zh-CN" altLang="en-US" sz="2200" dirty="0" smtClean="0">
                <a:latin typeface="Arial" charset="0"/>
              </a:rPr>
              <a:t>个实际电源，即可以用</a:t>
            </a:r>
            <a:r>
              <a:rPr lang="zh-CN" altLang="en-US" sz="2200" b="1" dirty="0" smtClean="0">
                <a:solidFill>
                  <a:srgbClr val="0000CC"/>
                </a:solidFill>
                <a:latin typeface="Arial" charset="0"/>
              </a:rPr>
              <a:t>理想电压源和电阻串联</a:t>
            </a:r>
            <a:r>
              <a:rPr lang="zh-CN" altLang="en-US" sz="2200" dirty="0" smtClean="0">
                <a:latin typeface="Arial" charset="0"/>
              </a:rPr>
              <a:t>组合为电路模型，也可以用</a:t>
            </a:r>
            <a:r>
              <a:rPr lang="zh-CN" altLang="en-US" sz="2200" b="1" dirty="0" smtClean="0">
                <a:solidFill>
                  <a:srgbClr val="FF0000"/>
                </a:solidFill>
                <a:latin typeface="Arial" charset="0"/>
              </a:rPr>
              <a:t>理想电流源与电导并联</a:t>
            </a:r>
            <a:r>
              <a:rPr lang="zh-CN" altLang="en-US" sz="2200" dirty="0" smtClean="0">
                <a:latin typeface="Arial" charset="0"/>
              </a:rPr>
              <a:t>组合为电路模型，如图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2-19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。根据等效定义，两种模型等效时开路电压应相等，可得：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645333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图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2-19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两种模型的等效变换</a:t>
            </a:r>
            <a:endParaRPr lang="zh-CN" altLang="en-US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592486"/>
              </p:ext>
            </p:extLst>
          </p:nvPr>
        </p:nvGraphicFramePr>
        <p:xfrm>
          <a:off x="2457450" y="3238500"/>
          <a:ext cx="29845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20" name="Equation" r:id="rId3" imgW="1638000" imgH="380880" progId="Equation.DSMT4">
                  <p:embed/>
                </p:oleObj>
              </mc:Choice>
              <mc:Fallback>
                <p:oleObj name="Equation" r:id="rId3" imgW="16380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7450" y="3238500"/>
                        <a:ext cx="2984500" cy="6953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82" name="Picture 2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362" y="4149080"/>
            <a:ext cx="5398942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9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596028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实际电源两种模型的等效变换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79512" y="1443978"/>
            <a:ext cx="8712968" cy="474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indent="0">
              <a:lnSpc>
                <a:spcPct val="170000"/>
              </a:lnSpc>
              <a:spcAft>
                <a:spcPts val="1200"/>
              </a:spcAft>
            </a:pPr>
            <a:r>
              <a:rPr lang="zh-CN" altLang="en-US" sz="2800" b="1" dirty="0"/>
              <a:t>电源等效变换的注意事项</a:t>
            </a: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互换时，电压源电压极性与电流源电流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方向要一致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；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两种模型中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内阻</a:t>
            </a:r>
            <a:r>
              <a:rPr lang="en-US" altLang="zh-C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相等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，但连接方式不同；</a:t>
            </a:r>
            <a:endParaRPr lang="en-US" altLang="zh-CN" sz="2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70000"/>
              </a:lnSpc>
              <a:buFont typeface="+mj-lt"/>
              <a:buAutoNum type="arabicPeriod"/>
            </a:pP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en-US" altLang="zh-C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→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时，实际电压源成为理想电压源；</a:t>
            </a: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</a:t>
            </a:r>
            <a:r>
              <a:rPr lang="en-US" altLang="zh-CN" sz="2400" b="1" baseline="-25000" dirty="0" err="1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（</a:t>
            </a:r>
            <a:r>
              <a:rPr lang="en-US" altLang="zh-CN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即</a:t>
            </a:r>
            <a:r>
              <a:rPr lang="en-US" altLang="zh-CN" sz="2400" b="1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→ ∞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）时，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实际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电流源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成为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理想电流源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400" b="1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indent="0" algn="just">
              <a:lnSpc>
                <a:spcPct val="170000"/>
              </a:lnSpc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注意：理想电压源和理想电流源彼此不能互换！</a:t>
            </a:r>
            <a:endParaRPr lang="en-US" altLang="zh-CN" sz="2400" b="1" dirty="0" smtClean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70000"/>
              </a:lnSpc>
              <a:buFont typeface="+mj-lt"/>
              <a:buAutoNum type="arabicPeriod" startAt="4"/>
            </a:pP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此等效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是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对外电路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等效，对电源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内部是不等效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的。</a:t>
            </a:r>
            <a:endParaRPr lang="en-US" altLang="zh-CN" sz="2400" b="1" dirty="0">
              <a:solidFill>
                <a:srgbClr val="000000"/>
              </a:solidFill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52" y="1953016"/>
            <a:ext cx="163369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89" y="4473496"/>
            <a:ext cx="168196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1008"/>
            <a:ext cx="162673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81128"/>
            <a:ext cx="198214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 bwMode="auto">
          <a:xfrm>
            <a:off x="179512" y="4041248"/>
            <a:ext cx="85689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直接连接符 15"/>
          <p:cNvCxnSpPr/>
          <p:nvPr/>
        </p:nvCxnSpPr>
        <p:spPr bwMode="auto">
          <a:xfrm>
            <a:off x="4463988" y="1772816"/>
            <a:ext cx="0" cy="4968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437927" y="2169040"/>
            <a:ext cx="461665" cy="12304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/>
              <a:t>理想电压源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54751" y="2169040"/>
            <a:ext cx="461665" cy="12304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 smtClean="0"/>
              <a:t>理想电流源</a:t>
            </a:r>
            <a:endParaRPr lang="zh-CN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37927" y="4738969"/>
            <a:ext cx="461665" cy="12304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/>
              <a:t>实际</a:t>
            </a:r>
            <a:r>
              <a:rPr lang="zh-CN" altLang="en-US" b="1" dirty="0" smtClean="0"/>
              <a:t>电压源</a:t>
            </a:r>
            <a:endParaRPr lang="zh-CN" alt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782743" y="4738969"/>
            <a:ext cx="461665" cy="123046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b="1" dirty="0"/>
              <a:t>实际</a:t>
            </a:r>
            <a:r>
              <a:rPr lang="zh-CN" altLang="en-US" b="1" dirty="0" smtClean="0"/>
              <a:t>电流源</a:t>
            </a:r>
            <a:endParaRPr lang="zh-CN" altLang="en-US" b="1" dirty="0"/>
          </a:p>
        </p:txBody>
      </p:sp>
      <p:sp>
        <p:nvSpPr>
          <p:cNvPr id="22" name="左右箭头 21"/>
          <p:cNvSpPr/>
          <p:nvPr/>
        </p:nvSpPr>
        <p:spPr bwMode="auto">
          <a:xfrm>
            <a:off x="3779912" y="5060360"/>
            <a:ext cx="1368152" cy="67289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左右箭头 22"/>
          <p:cNvSpPr/>
          <p:nvPr/>
        </p:nvSpPr>
        <p:spPr bwMode="auto">
          <a:xfrm>
            <a:off x="3779912" y="2529080"/>
            <a:ext cx="1368152" cy="672896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0074" y="2169040"/>
            <a:ext cx="13179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zh-CN" altLang="en-US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8867" y="889556"/>
            <a:ext cx="596028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实际电源两种模型的等效变换</a:t>
            </a:r>
          </a:p>
        </p:txBody>
      </p:sp>
      <p:sp>
        <p:nvSpPr>
          <p:cNvPr id="2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9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596028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实际电源两种模型的等效变换</a:t>
            </a:r>
          </a:p>
        </p:txBody>
      </p:sp>
      <p:sp>
        <p:nvSpPr>
          <p:cNvPr id="8" name="矩形 7"/>
          <p:cNvSpPr/>
          <p:nvPr/>
        </p:nvSpPr>
        <p:spPr>
          <a:xfrm>
            <a:off x="115888" y="1484784"/>
            <a:ext cx="8560568" cy="15696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/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右图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所示电路中的电压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     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</a:p>
          <a:p>
            <a:pPr algn="just">
              <a:lnSpc>
                <a:spcPct val="200000"/>
              </a:lnSpc>
              <a:defRPr/>
            </a:pP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A.12V    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B.8V   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C.18V  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D.4V</a:t>
            </a: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52548" y="174319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49032"/>
            <a:ext cx="3527428" cy="22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107504" y="3916086"/>
            <a:ext cx="5184576" cy="145713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 startAt="2"/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下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左图所示电路中电流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为（     ）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A.1A      </a:t>
            </a:r>
            <a:r>
              <a:rPr lang="en-US" altLang="zh-CN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B.2A        C.3A        D.4A</a:t>
            </a:r>
          </a:p>
        </p:txBody>
      </p:sp>
      <p:sp>
        <p:nvSpPr>
          <p:cNvPr id="13" name="矩形 12"/>
          <p:cNvSpPr/>
          <p:nvPr/>
        </p:nvSpPr>
        <p:spPr>
          <a:xfrm>
            <a:off x="4452548" y="419147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B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16159"/>
            <a:ext cx="3528000" cy="2093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4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596028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实际电源两种模型的等效变换</a:t>
            </a:r>
          </a:p>
        </p:txBody>
      </p:sp>
      <p:sp>
        <p:nvSpPr>
          <p:cNvPr id="8" name="矩形 7"/>
          <p:cNvSpPr/>
          <p:nvPr/>
        </p:nvSpPr>
        <p:spPr>
          <a:xfrm>
            <a:off x="115888" y="1484784"/>
            <a:ext cx="8560568" cy="156966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200000"/>
              </a:lnSpc>
              <a:buFont typeface="+mj-lt"/>
              <a:buAutoNum type="arabicPeriod" startAt="3"/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求下图电路中的电压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为（    ）。</a:t>
            </a:r>
            <a:endParaRPr lang="en-US" altLang="zh-CN" sz="2400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A.2V       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B.3V       C.6V       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D.9V</a:t>
            </a:r>
            <a:endParaRPr lang="zh-CN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33" y="3356992"/>
            <a:ext cx="3874808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4139952" y="174319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C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3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596028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实际电源两种模型的等效变换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574384"/>
            <a:ext cx="4409105" cy="301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15888" y="1484784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2-6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试求下图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所示的电路中的电流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3256"/>
            <a:ext cx="8793053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圆角矩形 19"/>
          <p:cNvSpPr/>
          <p:nvPr/>
        </p:nvSpPr>
        <p:spPr bwMode="auto">
          <a:xfrm>
            <a:off x="179512" y="2574384"/>
            <a:ext cx="936104" cy="27360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1" name="圆角矩形 20"/>
          <p:cNvSpPr/>
          <p:nvPr/>
        </p:nvSpPr>
        <p:spPr bwMode="auto">
          <a:xfrm>
            <a:off x="4932040" y="2574144"/>
            <a:ext cx="1224136" cy="2736064"/>
          </a:xfrm>
          <a:prstGeom prst="roundRect">
            <a:avLst/>
          </a:prstGeom>
          <a:noFill/>
          <a:ln w="19050" cap="flat" cmpd="sng" algn="ctr">
            <a:solidFill>
              <a:srgbClr val="CC0099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2" name="圆角矩形 21"/>
          <p:cNvSpPr/>
          <p:nvPr/>
        </p:nvSpPr>
        <p:spPr bwMode="auto">
          <a:xfrm>
            <a:off x="2915816" y="2574144"/>
            <a:ext cx="1224136" cy="2736064"/>
          </a:xfrm>
          <a:prstGeom prst="roundRect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3" name="圆角矩形 22"/>
          <p:cNvSpPr/>
          <p:nvPr/>
        </p:nvSpPr>
        <p:spPr bwMode="auto">
          <a:xfrm>
            <a:off x="8100392" y="2574144"/>
            <a:ext cx="899592" cy="2736064"/>
          </a:xfrm>
          <a:prstGeom prst="roundRect">
            <a:avLst/>
          </a:prstGeom>
          <a:noFill/>
          <a:ln w="19050" cap="flat" cmpd="sng" algn="ctr">
            <a:solidFill>
              <a:srgbClr val="0000CC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圆角矩形 1"/>
          <p:cNvSpPr/>
          <p:nvPr/>
        </p:nvSpPr>
        <p:spPr bwMode="auto">
          <a:xfrm>
            <a:off x="5652120" y="2348880"/>
            <a:ext cx="1296144" cy="324226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lgDashDotDot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563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596028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实际电源两种模型的等效变换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2132856"/>
            <a:ext cx="8772128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 bwMode="auto">
          <a:xfrm>
            <a:off x="107504" y="2213744"/>
            <a:ext cx="2088232" cy="27360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4644008" y="2213744"/>
            <a:ext cx="1224136" cy="2736064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596028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实际电源两种模型的等效变换</a:t>
            </a:r>
          </a:p>
        </p:txBody>
      </p:sp>
      <p:sp>
        <p:nvSpPr>
          <p:cNvPr id="12" name="矩形 11"/>
          <p:cNvSpPr/>
          <p:nvPr/>
        </p:nvSpPr>
        <p:spPr>
          <a:xfrm>
            <a:off x="107504" y="4725144"/>
            <a:ext cx="8928992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① 设电流 </a:t>
            </a:r>
            <a:r>
              <a:rPr lang="en-U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参考方向如图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得：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x2﹣3V+3V+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x1+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x3﹣6V=0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所以 </a:t>
            </a:r>
            <a:r>
              <a:rPr lang="en-U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=1A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 </a:t>
            </a:r>
            <a:endParaRPr lang="en-US" altLang="zh-CN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② 对于（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）图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节点，由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得：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2A﹣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1A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41553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 bwMode="auto">
          <a:xfrm>
            <a:off x="4067944" y="2852936"/>
            <a:ext cx="1008112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6372200" y="1844824"/>
            <a:ext cx="1275322" cy="576064"/>
          </a:xfrm>
          <a:prstGeom prst="round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5104"/>
            <a:ext cx="3572925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 12"/>
          <p:cNvSpPr/>
          <p:nvPr/>
        </p:nvSpPr>
        <p:spPr bwMode="auto">
          <a:xfrm>
            <a:off x="1465245" y="1844824"/>
            <a:ext cx="1378563" cy="577806"/>
          </a:xfrm>
          <a:prstGeom prst="round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504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3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596028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.5.3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实际电源两种模型的等效变换</a:t>
            </a:r>
          </a:p>
        </p:txBody>
      </p:sp>
      <p:sp>
        <p:nvSpPr>
          <p:cNvPr id="8" name="矩形 7"/>
          <p:cNvSpPr/>
          <p:nvPr/>
        </p:nvSpPr>
        <p:spPr>
          <a:xfrm>
            <a:off x="115888" y="1484784"/>
            <a:ext cx="856056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2-6   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试求下图</a:t>
            </a:r>
            <a:r>
              <a:rPr lang="en-US" altLang="zh-CN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所示的电路中的电流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400" i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kern="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504" y="4797152"/>
            <a:ext cx="8928992" cy="17697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）图得 </a:t>
            </a:r>
            <a:r>
              <a:rPr lang="en-US" altLang="zh-CN" sz="2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=3+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x1=4V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，由欧姆定律得</a:t>
            </a:r>
            <a:r>
              <a:rPr lang="en-US" altLang="zh-CN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zh-CN" sz="2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22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/2Ω=2 A</a:t>
            </a:r>
            <a:endParaRPr lang="en-US" altLang="zh-CN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④ 对于（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）图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节点，由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得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，所以</a:t>
            </a:r>
            <a:r>
              <a:rPr lang="en-US" altLang="zh-CN" sz="2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 A</a:t>
            </a:r>
          </a:p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所以 </a:t>
            </a:r>
            <a:r>
              <a:rPr lang="en-US" altLang="zh-CN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=1A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=2A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=1A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2210555"/>
            <a:ext cx="3565906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41553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 bwMode="auto">
          <a:xfrm>
            <a:off x="4067944" y="3068960"/>
            <a:ext cx="1008112" cy="50405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89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7504" y="1033572"/>
            <a:ext cx="906017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补充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14836" y="1772816"/>
            <a:ext cx="8749652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indent="0"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等效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电压源</a:t>
            </a:r>
          </a:p>
          <a:p>
            <a:pPr marL="360000" indent="0"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几个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电压源相串联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时，其等效电压源的</a:t>
            </a: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电动势，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等于这几个电压源电动势的代数和，总电阻为各电压源内阻串联的等效值</a:t>
            </a: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0000" indent="0" algn="just">
              <a:lnSpc>
                <a:spcPct val="150000"/>
              </a:lnSpc>
              <a:spcAft>
                <a:spcPts val="1200"/>
              </a:spcAft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注意：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若干个独立电压源可以串联；只有电压相等，极性相同的独立电压源才能并联，否则违反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KVL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121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2.1 </a:t>
            </a:r>
            <a:r>
              <a:rPr lang="zh-CN" altLang="en-US" sz="4200" b="1" dirty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基尔霍夫定律与支路电流法</a:t>
            </a:r>
          </a:p>
        </p:txBody>
      </p:sp>
      <p:sp>
        <p:nvSpPr>
          <p:cNvPr id="5" name="矩形 4"/>
          <p:cNvSpPr/>
          <p:nvPr/>
        </p:nvSpPr>
        <p:spPr>
          <a:xfrm>
            <a:off x="58867" y="889556"/>
            <a:ext cx="3435556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kern="0" dirty="0" smtClean="0">
                <a:solidFill>
                  <a:srgbClr val="E4007F"/>
                </a:solidFill>
                <a:latin typeface="+mn-ea"/>
              </a:rPr>
              <a:t>2</a:t>
            </a: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.1.1 </a:t>
            </a: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基尔霍夫定律</a:t>
            </a:r>
          </a:p>
        </p:txBody>
      </p:sp>
      <p:sp>
        <p:nvSpPr>
          <p:cNvPr id="9" name="矩形 8"/>
          <p:cNvSpPr/>
          <p:nvPr/>
        </p:nvSpPr>
        <p:spPr>
          <a:xfrm>
            <a:off x="611560" y="1556792"/>
            <a:ext cx="828092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3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基尔霍夫</a:t>
            </a:r>
            <a:r>
              <a:rPr lang="zh-CN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定律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 current law</a:t>
            </a:r>
            <a:r>
              <a:rPr lang="zh-CN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endParaRPr lang="en-US" altLang="zh-CN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3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基尔霍夫</a:t>
            </a:r>
            <a:r>
              <a:rPr lang="zh-CN" alt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</a:t>
            </a:r>
            <a:r>
              <a:rPr lang="zh-CN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定律</a:t>
            </a: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 voltage law</a:t>
            </a:r>
            <a:r>
              <a:rPr lang="zh-CN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KVL</a:t>
            </a:r>
            <a:endParaRPr lang="en-US" altLang="zh-C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左大括号 5"/>
          <p:cNvSpPr/>
          <p:nvPr/>
        </p:nvSpPr>
        <p:spPr bwMode="auto">
          <a:xfrm>
            <a:off x="179512" y="2440630"/>
            <a:ext cx="432048" cy="1924474"/>
          </a:xfrm>
          <a:prstGeom prst="leftBrace">
            <a:avLst/>
          </a:prstGeom>
          <a:noFill/>
          <a:ln w="5715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0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90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79512" y="1803008"/>
            <a:ext cx="8749652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indent="0" algn="just">
              <a:lnSpc>
                <a:spcPct val="150000"/>
              </a:lnSpc>
              <a:spcAft>
                <a:spcPts val="120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等效</a:t>
            </a:r>
            <a:r>
              <a:rPr lang="zh-CN" altLang="en-US" sz="24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电流源</a:t>
            </a:r>
          </a:p>
          <a:p>
            <a:pPr marL="360000" indent="0" algn="just">
              <a:lnSpc>
                <a:spcPct val="15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当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几个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电流源并联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时，其等效电流源的电流，等于这几个电流源电流的代数和，总电阻等于各电流源内阻的并联值</a:t>
            </a:r>
            <a:r>
              <a:rPr lang="zh-CN" altLang="en-US" sz="2400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0000" indent="0" algn="just">
              <a:lnSpc>
                <a:spcPct val="150000"/>
              </a:lnSpc>
            </a:pPr>
            <a:endParaRPr lang="en-US" altLang="zh-CN" sz="2400" dirty="0" smtClean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60000" indent="0"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注意：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只有电流相等，极性相同的独立电流源才能串联，否则违反</a:t>
            </a:r>
            <a:r>
              <a:rPr lang="en-US" altLang="zh-CN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KCL</a:t>
            </a:r>
            <a:r>
              <a:rPr lang="zh-CN" altLang="en-US" sz="24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04" y="1033572"/>
            <a:ext cx="906017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补充</a:t>
            </a:r>
          </a:p>
        </p:txBody>
      </p:sp>
    </p:spTree>
    <p:extLst>
      <p:ext uri="{BB962C8B-B14F-4D97-AF65-F5344CB8AC3E}">
        <p14:creationId xmlns:p14="http://schemas.microsoft.com/office/powerpoint/2010/main" val="2622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91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1124744"/>
            <a:ext cx="892899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理想电压源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电源两端的</a:t>
            </a: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电压恒定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，与负载的大小无关时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该电源称为理想电压源，又称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恒压源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796" y="1340768"/>
            <a:ext cx="1633696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513" y="4077072"/>
            <a:ext cx="168196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07504" y="3645024"/>
            <a:ext cx="640871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实际电压源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实际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电压源是用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理想电压源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与其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内阻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sz="2400" b="1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串联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来表示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。工作时，内部有损耗，其电压、电流随着外部电路的改变而改变。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椭圆 1"/>
          <p:cNvSpPr/>
          <p:nvPr/>
        </p:nvSpPr>
        <p:spPr bwMode="auto">
          <a:xfrm>
            <a:off x="7092280" y="5085184"/>
            <a:ext cx="601847" cy="791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7092280" y="1340768"/>
            <a:ext cx="864096" cy="1944216"/>
          </a:xfrm>
          <a:prstGeom prst="roundRect">
            <a:avLst/>
          </a:prstGeom>
          <a:noFill/>
          <a:ln w="19050" cap="flat" cmpd="sng" algn="ctr">
            <a:solidFill>
              <a:srgbClr val="CC0099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7092280" y="4149080"/>
            <a:ext cx="864096" cy="1944216"/>
          </a:xfrm>
          <a:prstGeom prst="roundRect">
            <a:avLst/>
          </a:prstGeom>
          <a:noFill/>
          <a:ln w="19050" cap="flat" cmpd="sng" algn="ctr">
            <a:solidFill>
              <a:srgbClr val="CC0099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03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92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6" y="26040"/>
            <a:ext cx="8352928" cy="738664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2.5 </a:t>
            </a:r>
            <a:r>
              <a:rPr lang="zh-CN" altLang="en-US" sz="42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电压源与电流源的等效变换</a:t>
            </a:r>
            <a:endParaRPr lang="zh-CN" altLang="en-US" sz="42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4" y="1124744"/>
            <a:ext cx="878497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理想电流源</a:t>
            </a:r>
            <a:endParaRPr lang="zh-CN" alt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电源输出的电流恒定，与负载的大小无关时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电源称为理想电流源，又称为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恒流源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504" y="3645024"/>
            <a:ext cx="878497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实际电流源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实际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电流源是用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理想电流源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与其</a:t>
            </a:r>
            <a:r>
              <a:rPr lang="zh-CN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内阻的并联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来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表示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的。内阻无穷大的电流源可以认为是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理想</a:t>
            </a:r>
            <a:endParaRPr lang="en-US" altLang="zh-C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algn="just" eaLnBrk="0" hangingPunct="0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</a:pP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电流源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26" y="1460977"/>
            <a:ext cx="162673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543" y="4235029"/>
            <a:ext cx="1783929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 bwMode="auto">
          <a:xfrm>
            <a:off x="7524328" y="4667077"/>
            <a:ext cx="504056" cy="79188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876256" y="1460977"/>
            <a:ext cx="864096" cy="1944216"/>
          </a:xfrm>
          <a:prstGeom prst="roundRect">
            <a:avLst/>
          </a:prstGeom>
          <a:noFill/>
          <a:ln w="19050" cap="flat" cmpd="sng" algn="ctr">
            <a:solidFill>
              <a:srgbClr val="CC0099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7036542" y="4019005"/>
            <a:ext cx="1135857" cy="1944216"/>
          </a:xfrm>
          <a:prstGeom prst="roundRect">
            <a:avLst/>
          </a:prstGeom>
          <a:noFill/>
          <a:ln w="19050" cap="flat" cmpd="sng" algn="ctr">
            <a:solidFill>
              <a:srgbClr val="CC0099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57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64904"/>
            <a:ext cx="8446483" cy="1131079"/>
          </a:xfrm>
          <a:prstGeom prst="rect">
            <a:avLst/>
          </a:prstGeom>
          <a:gradFill rotWithShape="1">
            <a:gsLst>
              <a:gs pos="0">
                <a:srgbClr val="FEB80A">
                  <a:tint val="62000"/>
                  <a:satMod val="180000"/>
                </a:srgbClr>
              </a:gs>
              <a:gs pos="65000">
                <a:srgbClr val="FEB80A">
                  <a:tint val="32000"/>
                  <a:satMod val="250000"/>
                </a:srgbClr>
              </a:gs>
              <a:gs pos="100000">
                <a:srgbClr val="FEB80A">
                  <a:tint val="23000"/>
                  <a:satMod val="300000"/>
                </a:srgbClr>
              </a:gs>
            </a:gsLst>
            <a:lin ang="16200000" scaled="0"/>
          </a:gradFill>
          <a:ln w="9525" cap="flat" cmpd="sng" algn="ctr">
            <a:solidFill>
              <a:srgbClr val="FEB80A"/>
            </a:solidFill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en-US" altLang="zh-CN" sz="5400" b="1" dirty="0" smtClean="0">
                <a:solidFill>
                  <a:srgbClr val="00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See You Next </a:t>
            </a:r>
            <a:r>
              <a:rPr lang="en-US" altLang="zh-CN" sz="5400" b="1" smtClean="0">
                <a:solidFill>
                  <a:srgbClr val="00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Week (9-1</a:t>
            </a:r>
            <a:r>
              <a:rPr lang="en-US" altLang="zh-CN" sz="5400" b="1" dirty="0" smtClean="0">
                <a:solidFill>
                  <a:srgbClr val="000099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zh-CN" altLang="en-US" sz="4800" b="1" dirty="0">
              <a:solidFill>
                <a:srgbClr val="000099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93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7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444208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57" y="909040"/>
            <a:ext cx="511899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07504" y="980728"/>
            <a:ext cx="728084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2-7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914753"/>
              </p:ext>
            </p:extLst>
          </p:nvPr>
        </p:nvGraphicFramePr>
        <p:xfrm>
          <a:off x="540000" y="3959050"/>
          <a:ext cx="3463048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1" name="Equation" r:id="rId6" imgW="1130040" imgH="939600" progId="Equation.DSMT4">
                  <p:embed/>
                </p:oleObj>
              </mc:Choice>
              <mc:Fallback>
                <p:oleObj name="Equation" r:id="rId6" imgW="113004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0000" y="3959050"/>
                        <a:ext cx="3463048" cy="288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867032"/>
              </p:ext>
            </p:extLst>
          </p:nvPr>
        </p:nvGraphicFramePr>
        <p:xfrm>
          <a:off x="4464000" y="3944938"/>
          <a:ext cx="4122290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2" name="Equation" r:id="rId8" imgW="1346040" imgH="939600" progId="Equation.DSMT4">
                  <p:embed/>
                </p:oleObj>
              </mc:Choice>
              <mc:Fallback>
                <p:oleObj name="Equation" r:id="rId8" imgW="1346040" imgH="939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00" y="3944938"/>
                        <a:ext cx="4122290" cy="288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567454"/>
              </p:ext>
            </p:extLst>
          </p:nvPr>
        </p:nvGraphicFramePr>
        <p:xfrm>
          <a:off x="7389813" y="839788"/>
          <a:ext cx="1703387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3" name="Equation" r:id="rId10" imgW="749160" imgH="1244520" progId="Equation.DSMT4">
                  <p:embed/>
                </p:oleObj>
              </mc:Choice>
              <mc:Fallback>
                <p:oleObj name="Equation" r:id="rId10" imgW="749160" imgH="124452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3" y="839788"/>
                        <a:ext cx="1703387" cy="2835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5496" y="44624"/>
            <a:ext cx="835292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作业解析</a:t>
            </a:r>
            <a:endParaRPr lang="zh-CN" altLang="en-US" sz="36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94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30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021029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7504" y="980728"/>
            <a:ext cx="728084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2-8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932010"/>
              </p:ext>
            </p:extLst>
          </p:nvPr>
        </p:nvGraphicFramePr>
        <p:xfrm>
          <a:off x="540000" y="3933825"/>
          <a:ext cx="3344862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1" name="Equation" r:id="rId5" imgW="1091880" imgH="939600" progId="Equation.DSMT4">
                  <p:embed/>
                </p:oleObj>
              </mc:Choice>
              <mc:Fallback>
                <p:oleObj name="Equation" r:id="rId5" imgW="10918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000" y="3933825"/>
                        <a:ext cx="3344862" cy="2879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06084"/>
              </p:ext>
            </p:extLst>
          </p:nvPr>
        </p:nvGraphicFramePr>
        <p:xfrm>
          <a:off x="4464000" y="3933825"/>
          <a:ext cx="40449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2" name="Equation" r:id="rId7" imgW="1320480" imgH="939600" progId="Equation.DSMT4">
                  <p:embed/>
                </p:oleObj>
              </mc:Choice>
              <mc:Fallback>
                <p:oleObj name="Equation" r:id="rId7" imgW="13204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00" y="3933825"/>
                        <a:ext cx="4044950" cy="2879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3048"/>
            <a:ext cx="5409469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4292837" y="1844824"/>
            <a:ext cx="0" cy="432000"/>
          </a:xfrm>
          <a:prstGeom prst="line">
            <a:avLst/>
          </a:prstGeom>
          <a:ln w="31750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428741" y="1259468"/>
            <a:ext cx="43200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370531" y="1259468"/>
            <a:ext cx="432000" cy="0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4498"/>
          <p:cNvSpPr txBox="1">
            <a:spLocks noChangeArrowheads="1"/>
          </p:cNvSpPr>
          <p:nvPr/>
        </p:nvSpPr>
        <p:spPr bwMode="auto">
          <a:xfrm>
            <a:off x="3428741" y="81812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" name="文本框 14498"/>
          <p:cNvSpPr txBox="1">
            <a:spLocks noChangeArrowheads="1"/>
          </p:cNvSpPr>
          <p:nvPr/>
        </p:nvSpPr>
        <p:spPr bwMode="auto">
          <a:xfrm>
            <a:off x="4589531" y="836712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" name="文本框 14498"/>
          <p:cNvSpPr txBox="1">
            <a:spLocks noChangeArrowheads="1"/>
          </p:cNvSpPr>
          <p:nvPr/>
        </p:nvSpPr>
        <p:spPr bwMode="auto">
          <a:xfrm>
            <a:off x="4292837" y="197954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" name="矩形 17"/>
          <p:cNvSpPr/>
          <p:nvPr/>
        </p:nvSpPr>
        <p:spPr>
          <a:xfrm>
            <a:off x="-36512" y="1628800"/>
            <a:ext cx="1731564" cy="46166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 smtClean="0">
                <a:solidFill>
                  <a:srgbClr val="0000CC"/>
                </a:solidFill>
                <a:latin typeface="+mn-ea"/>
              </a:rPr>
              <a:t>参考方向一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0697"/>
              </p:ext>
            </p:extLst>
          </p:nvPr>
        </p:nvGraphicFramePr>
        <p:xfrm>
          <a:off x="7236296" y="836712"/>
          <a:ext cx="1878013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3" name="Equation" r:id="rId10" imgW="825480" imgH="711000" progId="Equation.DSMT4">
                  <p:embed/>
                </p:oleObj>
              </mc:Choice>
              <mc:Fallback>
                <p:oleObj name="Equation" r:id="rId10" imgW="825480" imgH="7110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836712"/>
                        <a:ext cx="1878013" cy="1619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35496" y="44624"/>
            <a:ext cx="835292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作业解析</a:t>
            </a:r>
            <a:endParaRPr lang="zh-CN" altLang="en-US" sz="36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55923"/>
              </p:ext>
            </p:extLst>
          </p:nvPr>
        </p:nvGraphicFramePr>
        <p:xfrm>
          <a:off x="7164288" y="2538413"/>
          <a:ext cx="19446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344" name="Equation" r:id="rId12" imgW="1384200" imgH="431640" progId="Equation.DSMT4">
                  <p:embed/>
                </p:oleObj>
              </mc:Choice>
              <mc:Fallback>
                <p:oleObj name="Equation" r:id="rId12" imgW="13842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164288" y="2538413"/>
                        <a:ext cx="1944688" cy="6064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95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2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444208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7504" y="980728"/>
            <a:ext cx="728084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2-8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25155"/>
              </p:ext>
            </p:extLst>
          </p:nvPr>
        </p:nvGraphicFramePr>
        <p:xfrm>
          <a:off x="539552" y="3933056"/>
          <a:ext cx="33448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23" name="Equation" r:id="rId5" imgW="1091880" imgH="939600" progId="Equation.DSMT4">
                  <p:embed/>
                </p:oleObj>
              </mc:Choice>
              <mc:Fallback>
                <p:oleObj name="Equation" r:id="rId5" imgW="10918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3933056"/>
                        <a:ext cx="3344863" cy="2879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3048"/>
            <a:ext cx="5409469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4292837" y="1844824"/>
            <a:ext cx="0" cy="432000"/>
          </a:xfrm>
          <a:prstGeom prst="line">
            <a:avLst/>
          </a:prstGeom>
          <a:ln w="3175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428741" y="1259468"/>
            <a:ext cx="43200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370531" y="1259468"/>
            <a:ext cx="432000" cy="0"/>
          </a:xfrm>
          <a:prstGeom prst="straightConnector1">
            <a:avLst/>
          </a:prstGeom>
          <a:ln w="28575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4498"/>
          <p:cNvSpPr txBox="1">
            <a:spLocks noChangeArrowheads="1"/>
          </p:cNvSpPr>
          <p:nvPr/>
        </p:nvSpPr>
        <p:spPr bwMode="auto">
          <a:xfrm>
            <a:off x="3428741" y="81812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" name="文本框 14498"/>
          <p:cNvSpPr txBox="1">
            <a:spLocks noChangeArrowheads="1"/>
          </p:cNvSpPr>
          <p:nvPr/>
        </p:nvSpPr>
        <p:spPr bwMode="auto">
          <a:xfrm>
            <a:off x="4589531" y="836712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" name="文本框 14498"/>
          <p:cNvSpPr txBox="1">
            <a:spLocks noChangeArrowheads="1"/>
          </p:cNvSpPr>
          <p:nvPr/>
        </p:nvSpPr>
        <p:spPr bwMode="auto">
          <a:xfrm>
            <a:off x="4292837" y="197954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" name="矩形 17"/>
          <p:cNvSpPr/>
          <p:nvPr/>
        </p:nvSpPr>
        <p:spPr>
          <a:xfrm>
            <a:off x="-36512" y="1628800"/>
            <a:ext cx="1731564" cy="46166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 smtClean="0">
                <a:solidFill>
                  <a:srgbClr val="0000CC"/>
                </a:solidFill>
                <a:latin typeface="+mn-ea"/>
              </a:rPr>
              <a:t>参考方向二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06230"/>
              </p:ext>
            </p:extLst>
          </p:nvPr>
        </p:nvGraphicFramePr>
        <p:xfrm>
          <a:off x="4464000" y="3933825"/>
          <a:ext cx="416083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24" name="Equation" r:id="rId8" imgW="1358640" imgH="939600" progId="Equation.DSMT4">
                  <p:embed/>
                </p:oleObj>
              </mc:Choice>
              <mc:Fallback>
                <p:oleObj name="Equation" r:id="rId8" imgW="1358640" imgH="939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00" y="3933825"/>
                        <a:ext cx="4160837" cy="2879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704940"/>
              </p:ext>
            </p:extLst>
          </p:nvPr>
        </p:nvGraphicFramePr>
        <p:xfrm>
          <a:off x="7461365" y="836712"/>
          <a:ext cx="1647139" cy="162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25" name="Equation" r:id="rId10" imgW="723600" imgH="711000" progId="Equation.DSMT4">
                  <p:embed/>
                </p:oleObj>
              </mc:Choice>
              <mc:Fallback>
                <p:oleObj name="Equation" r:id="rId10" imgW="723600" imgH="7110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365" y="836712"/>
                        <a:ext cx="1647139" cy="162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35496" y="44624"/>
            <a:ext cx="835292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作业解析</a:t>
            </a:r>
            <a:endParaRPr lang="zh-CN" altLang="en-US" sz="36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534920"/>
              </p:ext>
            </p:extLst>
          </p:nvPr>
        </p:nvGraphicFramePr>
        <p:xfrm>
          <a:off x="7299325" y="2538413"/>
          <a:ext cx="18192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326" name="Equation" r:id="rId12" imgW="1295280" imgH="431640" progId="Equation.DSMT4">
                  <p:embed/>
                </p:oleObj>
              </mc:Choice>
              <mc:Fallback>
                <p:oleObj name="Equation" r:id="rId12" imgW="1295280" imgH="4316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2538413"/>
                        <a:ext cx="1819275" cy="6064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96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0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444208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5496" y="44624"/>
            <a:ext cx="835292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作业解析</a:t>
            </a:r>
            <a:endParaRPr lang="zh-CN" altLang="en-US" sz="36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7504" y="980728"/>
            <a:ext cx="728084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2-8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27" y="873048"/>
            <a:ext cx="5409469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4283968" y="1844824"/>
            <a:ext cx="0" cy="432000"/>
          </a:xfrm>
          <a:prstGeom prst="line">
            <a:avLst/>
          </a:prstGeom>
          <a:ln w="31750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419872" y="1259468"/>
            <a:ext cx="43200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361662" y="1259468"/>
            <a:ext cx="432000" cy="0"/>
          </a:xfrm>
          <a:prstGeom prst="straightConnector1">
            <a:avLst/>
          </a:prstGeom>
          <a:ln w="28575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4498"/>
          <p:cNvSpPr txBox="1">
            <a:spLocks noChangeArrowheads="1"/>
          </p:cNvSpPr>
          <p:nvPr/>
        </p:nvSpPr>
        <p:spPr bwMode="auto">
          <a:xfrm>
            <a:off x="3419872" y="81812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" name="文本框 14498"/>
          <p:cNvSpPr txBox="1">
            <a:spLocks noChangeArrowheads="1"/>
          </p:cNvSpPr>
          <p:nvPr/>
        </p:nvSpPr>
        <p:spPr bwMode="auto">
          <a:xfrm>
            <a:off x="4580662" y="836712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" name="文本框 14498"/>
          <p:cNvSpPr txBox="1">
            <a:spLocks noChangeArrowheads="1"/>
          </p:cNvSpPr>
          <p:nvPr/>
        </p:nvSpPr>
        <p:spPr bwMode="auto">
          <a:xfrm>
            <a:off x="4283968" y="197954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" name="矩形 17"/>
          <p:cNvSpPr/>
          <p:nvPr/>
        </p:nvSpPr>
        <p:spPr>
          <a:xfrm>
            <a:off x="-36512" y="1628800"/>
            <a:ext cx="1731564" cy="46166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 smtClean="0">
                <a:solidFill>
                  <a:srgbClr val="0000CC"/>
                </a:solidFill>
                <a:latin typeface="+mn-ea"/>
              </a:rPr>
              <a:t>参考方向三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467485"/>
              </p:ext>
            </p:extLst>
          </p:nvPr>
        </p:nvGraphicFramePr>
        <p:xfrm>
          <a:off x="7403529" y="836613"/>
          <a:ext cx="170497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6" name="Equation" r:id="rId6" imgW="749160" imgH="711000" progId="Equation.DSMT4">
                  <p:embed/>
                </p:oleObj>
              </mc:Choice>
              <mc:Fallback>
                <p:oleObj name="Equation" r:id="rId6" imgW="749160" imgH="7110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3529" y="836613"/>
                        <a:ext cx="1704975" cy="16192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92257"/>
              </p:ext>
            </p:extLst>
          </p:nvPr>
        </p:nvGraphicFramePr>
        <p:xfrm>
          <a:off x="539750" y="3933825"/>
          <a:ext cx="33448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7" name="Equation" r:id="rId8" imgW="1091880" imgH="939600" progId="Equation.DSMT4">
                  <p:embed/>
                </p:oleObj>
              </mc:Choice>
              <mc:Fallback>
                <p:oleObj name="Equation" r:id="rId8" imgW="1091880" imgH="939600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933825"/>
                        <a:ext cx="3344863" cy="2879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038326"/>
              </p:ext>
            </p:extLst>
          </p:nvPr>
        </p:nvGraphicFramePr>
        <p:xfrm>
          <a:off x="4464000" y="3933825"/>
          <a:ext cx="3849688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8" name="Equation" r:id="rId10" imgW="1257120" imgH="939600" progId="Equation.DSMT4">
                  <p:embed/>
                </p:oleObj>
              </mc:Choice>
              <mc:Fallback>
                <p:oleObj name="Equation" r:id="rId10" imgW="1257120" imgH="93960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00" y="3933825"/>
                        <a:ext cx="3849688" cy="2879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02193"/>
              </p:ext>
            </p:extLst>
          </p:nvPr>
        </p:nvGraphicFramePr>
        <p:xfrm>
          <a:off x="7299325" y="2538413"/>
          <a:ext cx="18192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9" name="Equation" r:id="rId12" imgW="1295280" imgH="431640" progId="Equation.DSMT4">
                  <p:embed/>
                </p:oleObj>
              </mc:Choice>
              <mc:Fallback>
                <p:oleObj name="Equation" r:id="rId12" imgW="1295280" imgH="4316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9325" y="2538413"/>
                        <a:ext cx="1819275" cy="6064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97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6444208" y="82317"/>
            <a:ext cx="1584316" cy="822325"/>
            <a:chOff x="385" y="3022"/>
            <a:chExt cx="999" cy="536"/>
          </a:xfrm>
        </p:grpSpPr>
        <p:pic>
          <p:nvPicPr>
            <p:cNvPr id="21" name="图片 45081" descr="1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7504" y="980728"/>
            <a:ext cx="728084" cy="52322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2-8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112709"/>
              </p:ext>
            </p:extLst>
          </p:nvPr>
        </p:nvGraphicFramePr>
        <p:xfrm>
          <a:off x="539552" y="3933056"/>
          <a:ext cx="3344863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58" name="Equation" r:id="rId5" imgW="1091880" imgH="939600" progId="Equation.DSMT4">
                  <p:embed/>
                </p:oleObj>
              </mc:Choice>
              <mc:Fallback>
                <p:oleObj name="Equation" r:id="rId5" imgW="10918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3933056"/>
                        <a:ext cx="3344863" cy="2879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3048"/>
            <a:ext cx="5409469" cy="29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接连接符 10"/>
          <p:cNvCxnSpPr/>
          <p:nvPr/>
        </p:nvCxnSpPr>
        <p:spPr>
          <a:xfrm flipV="1">
            <a:off x="4292837" y="1844824"/>
            <a:ext cx="0" cy="432000"/>
          </a:xfrm>
          <a:prstGeom prst="line">
            <a:avLst/>
          </a:prstGeom>
          <a:ln w="31750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428741" y="1259468"/>
            <a:ext cx="432000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>
            <a:off x="4370531" y="1259468"/>
            <a:ext cx="432000" cy="0"/>
          </a:xfrm>
          <a:prstGeom prst="straightConnector1">
            <a:avLst/>
          </a:prstGeom>
          <a:ln w="28575">
            <a:solidFill>
              <a:srgbClr val="0000CC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4498"/>
          <p:cNvSpPr txBox="1">
            <a:spLocks noChangeArrowheads="1"/>
          </p:cNvSpPr>
          <p:nvPr/>
        </p:nvSpPr>
        <p:spPr bwMode="auto">
          <a:xfrm>
            <a:off x="3428741" y="81812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6" name="文本框 14498"/>
          <p:cNvSpPr txBox="1">
            <a:spLocks noChangeArrowheads="1"/>
          </p:cNvSpPr>
          <p:nvPr/>
        </p:nvSpPr>
        <p:spPr bwMode="auto">
          <a:xfrm>
            <a:off x="4589531" y="836712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7" name="文本框 14498"/>
          <p:cNvSpPr txBox="1">
            <a:spLocks noChangeArrowheads="1"/>
          </p:cNvSpPr>
          <p:nvPr/>
        </p:nvSpPr>
        <p:spPr bwMode="auto">
          <a:xfrm>
            <a:off x="4292837" y="1979548"/>
            <a:ext cx="3513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1pPr>
            <a:lvl2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2pPr>
            <a:lvl3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3pPr>
            <a:lvl4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4pPr>
            <a:lvl5pPr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rgbClr val="FFFF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zh-CN" sz="1800" i="1" dirty="0" smtClean="0">
                <a:solidFill>
                  <a:srgbClr val="FF0000"/>
                </a:solidFill>
                <a:latin typeface="Times New Roman" pitchFamily="18" charset="0"/>
              </a:rPr>
              <a:t>I</a:t>
            </a:r>
            <a:r>
              <a:rPr lang="en-US" altLang="zh-CN" sz="1800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18" name="矩形 17"/>
          <p:cNvSpPr/>
          <p:nvPr/>
        </p:nvSpPr>
        <p:spPr>
          <a:xfrm>
            <a:off x="-36512" y="1628800"/>
            <a:ext cx="1731564" cy="46166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kern="0" dirty="0" smtClean="0">
                <a:solidFill>
                  <a:srgbClr val="0000CC"/>
                </a:solidFill>
                <a:latin typeface="+mn-ea"/>
              </a:rPr>
              <a:t>参考方向四</a:t>
            </a:r>
            <a:endParaRPr kumimoji="0" lang="zh-CN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ea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127320"/>
              </p:ext>
            </p:extLst>
          </p:nvPr>
        </p:nvGraphicFramePr>
        <p:xfrm>
          <a:off x="4464000" y="3933825"/>
          <a:ext cx="435610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59" name="Equation" r:id="rId8" imgW="1422360" imgH="939600" progId="Equation.DSMT4">
                  <p:embed/>
                </p:oleObj>
              </mc:Choice>
              <mc:Fallback>
                <p:oleObj name="Equation" r:id="rId8" imgW="14223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00" y="3933825"/>
                        <a:ext cx="4356100" cy="28797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968531"/>
              </p:ext>
            </p:extLst>
          </p:nvPr>
        </p:nvGraphicFramePr>
        <p:xfrm>
          <a:off x="7236296" y="836613"/>
          <a:ext cx="1878013" cy="162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60" name="Equation" r:id="rId10" imgW="825480" imgH="711000" progId="Equation.DSMT4">
                  <p:embed/>
                </p:oleObj>
              </mc:Choice>
              <mc:Fallback>
                <p:oleObj name="Equation" r:id="rId10" imgW="8254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836613"/>
                        <a:ext cx="1878013" cy="16208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35496" y="44624"/>
            <a:ext cx="8352928" cy="64633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000099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作业解析</a:t>
            </a:r>
            <a:endParaRPr lang="zh-CN" altLang="en-US" sz="3600" b="1" dirty="0">
              <a:solidFill>
                <a:srgbClr val="000099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676192"/>
              </p:ext>
            </p:extLst>
          </p:nvPr>
        </p:nvGraphicFramePr>
        <p:xfrm>
          <a:off x="7164288" y="2538413"/>
          <a:ext cx="19446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61" name="Equation" r:id="rId12" imgW="1384200" imgH="431640" progId="Equation.DSMT4">
                  <p:embed/>
                </p:oleObj>
              </mc:Choice>
              <mc:Fallback>
                <p:oleObj name="Equation" r:id="rId12" imgW="1384200" imgH="43164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2538413"/>
                        <a:ext cx="1944688" cy="6064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98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1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96336" y="6448251"/>
            <a:ext cx="1296144" cy="365125"/>
          </a:xfrm>
        </p:spPr>
        <p:txBody>
          <a:bodyPr/>
          <a:lstStyle/>
          <a:p>
            <a:pPr algn="r"/>
            <a:fld id="{0C913308-F349-4B6D-A68A-DD1791B4A57B}" type="slidenum">
              <a:rPr lang="zh-CN" alt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99</a:t>
            </a:fld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867" y="3337828"/>
            <a:ext cx="4826962" cy="58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</a:rPr>
              <a:t>基尔霍夫</a:t>
            </a:r>
            <a:r>
              <a:rPr lang="zh-CN" altLang="en-US" sz="3200" b="1" kern="0" dirty="0">
                <a:solidFill>
                  <a:srgbClr val="E4007F"/>
                </a:solidFill>
                <a:latin typeface="+mn-ea"/>
              </a:rPr>
              <a:t>电压</a:t>
            </a: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</a:rPr>
              <a:t>定律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</a:rPr>
              <a:t>-KVL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56634"/>
              </p:ext>
            </p:extLst>
          </p:nvPr>
        </p:nvGraphicFramePr>
        <p:xfrm>
          <a:off x="715616" y="2132856"/>
          <a:ext cx="2592288" cy="75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62" name="Equation" r:id="rId3" imgW="1015920" imgH="253800" progId="Equation.DSMT4">
                  <p:embed/>
                </p:oleObj>
              </mc:Choice>
              <mc:Fallback>
                <p:oleObj name="Equation" r:id="rId3" imgW="1015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5616" y="2132856"/>
                        <a:ext cx="2592288" cy="75279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20012"/>
              </p:ext>
            </p:extLst>
          </p:nvPr>
        </p:nvGraphicFramePr>
        <p:xfrm>
          <a:off x="3635896" y="2132856"/>
          <a:ext cx="28829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63" name="Equation" r:id="rId5" imgW="1130040" imgH="253800" progId="Equation.DSMT4">
                  <p:embed/>
                </p:oleObj>
              </mc:Choice>
              <mc:Fallback>
                <p:oleObj name="Equation" r:id="rId5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2132856"/>
                        <a:ext cx="2882900" cy="7524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34134"/>
              </p:ext>
            </p:extLst>
          </p:nvPr>
        </p:nvGraphicFramePr>
        <p:xfrm>
          <a:off x="683568" y="4433912"/>
          <a:ext cx="2448272" cy="679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64" name="Equation" r:id="rId7" imgW="914400" imgH="253800" progId="Equation.DSMT4">
                  <p:embed/>
                </p:oleObj>
              </mc:Choice>
              <mc:Fallback>
                <p:oleObj name="Equation" r:id="rId7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433912"/>
                        <a:ext cx="2448272" cy="679539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166622"/>
              </p:ext>
            </p:extLst>
          </p:nvPr>
        </p:nvGraphicFramePr>
        <p:xfrm>
          <a:off x="3509824" y="4477742"/>
          <a:ext cx="278765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465" name="Equation" r:id="rId9" imgW="1041120" imgH="253800" progId="Equation.DSMT4">
                  <p:embed/>
                </p:oleObj>
              </mc:Choice>
              <mc:Fallback>
                <p:oleObj name="Equation" r:id="rId9" imgW="1041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824" y="4477742"/>
                        <a:ext cx="2787650" cy="6794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7291" y="1124744"/>
            <a:ext cx="4769254" cy="58477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non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zh-CN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基尔霍夫电流定律</a:t>
            </a:r>
            <a:r>
              <a:rPr kumimoji="0" lang="en-US" altLang="zh-CN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E4007F"/>
                </a:solidFill>
                <a:effectLst/>
                <a:uLnTx/>
                <a:uFillTx/>
                <a:latin typeface="+mn-ea"/>
                <a:cs typeface="+mn-cs"/>
              </a:rPr>
              <a:t>-KCL</a:t>
            </a:r>
            <a:endParaRPr kumimoji="0" lang="zh-CN" alt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E4007F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-36512" y="44624"/>
            <a:ext cx="8352928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50800" dist="38100" dir="5400000" rotWithShape="0">
              <a:srgbClr val="000000">
                <a:alpha val="35000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支路电流法</a:t>
            </a:r>
            <a:r>
              <a:rPr lang="en-US" altLang="zh-CN" sz="40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——KCL &amp; KVL</a:t>
            </a:r>
            <a:endParaRPr lang="zh-CN" altLang="en-US" sz="4000" b="1" dirty="0">
              <a:solidFill>
                <a:srgbClr val="0000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6444208" y="82317"/>
            <a:ext cx="1584316" cy="822325"/>
            <a:chOff x="385" y="3022"/>
            <a:chExt cx="999" cy="536"/>
          </a:xfrm>
        </p:grpSpPr>
        <p:pic>
          <p:nvPicPr>
            <p:cNvPr id="19" name="图片 45081" descr="12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3022"/>
              <a:ext cx="59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文本框 45082"/>
            <p:cNvSpPr txBox="1"/>
            <p:nvPr/>
          </p:nvSpPr>
          <p:spPr>
            <a:xfrm>
              <a:off x="793" y="3125"/>
              <a:ext cx="591" cy="35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85988" tIns="42994" rIns="85988" bIns="42994">
              <a:spAutoFit/>
            </a:bodyPr>
            <a:lstStyle/>
            <a:p>
              <a:pPr defTabSz="98298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itchFamily="34" charset="0"/>
                <a:buNone/>
              </a:pPr>
              <a:r>
                <a:rPr lang="zh-CN" altLang="en-US" sz="2980" noProof="1" smtClean="0">
                  <a:solidFill>
                    <a:srgbClr val="FF0000"/>
                  </a:solidFill>
                  <a:latin typeface="Times New Roman" panose="02020603050405020304" pitchFamily="18" charset="0"/>
                  <a:ea typeface="华文行楷" panose="02010800040101010101" pitchFamily="2" charset="-122"/>
                </a:rPr>
                <a:t>回顾</a:t>
              </a:r>
              <a:endParaRPr lang="zh-CN" altLang="en-US" sz="2980" noProof="1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397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培训ppt模板 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培训ppt模板 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科研工作者的修炼-母版</Template>
  <TotalTime>15968</TotalTime>
  <Words>8509</Words>
  <Application>Microsoft Office PowerPoint</Application>
  <PresentationFormat>全屏显示(4:3)</PresentationFormat>
  <Paragraphs>1282</Paragraphs>
  <Slides>150</Slides>
  <Notes>66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150</vt:i4>
      </vt:variant>
    </vt:vector>
  </HeadingPairs>
  <TitlesOfParts>
    <vt:vector size="152" baseType="lpstr">
      <vt:lpstr>培训ppt模板 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Yangac</dc:creator>
  <cp:lastModifiedBy>Yangac</cp:lastModifiedBy>
  <cp:revision>1361</cp:revision>
  <dcterms:created xsi:type="dcterms:W3CDTF">2017-07-28T05:12:43Z</dcterms:created>
  <dcterms:modified xsi:type="dcterms:W3CDTF">2018-11-10T07:51:45Z</dcterms:modified>
</cp:coreProperties>
</file>