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3"/>
  </p:notesMasterIdLst>
  <p:sldIdLst>
    <p:sldId id="591" r:id="rId3"/>
    <p:sldId id="592" r:id="rId4"/>
    <p:sldId id="593" r:id="rId5"/>
    <p:sldId id="589" r:id="rId6"/>
    <p:sldId id="577" r:id="rId7"/>
    <p:sldId id="588" r:id="rId8"/>
    <p:sldId id="578" r:id="rId9"/>
    <p:sldId id="590" r:id="rId10"/>
    <p:sldId id="582" r:id="rId11"/>
    <p:sldId id="583" r:id="rId12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隶书" panose="02010509060101010101" pitchFamily="49" charset="-122"/>
      <p:regular r:id="rId21"/>
    </p:embeddedFont>
    <p:embeddedFont>
      <p:font typeface="华文中宋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9900CC"/>
    <a:srgbClr val="9954CC"/>
    <a:srgbClr val="9999FF"/>
    <a:srgbClr val="9966FF"/>
    <a:srgbClr val="9933FF"/>
    <a:srgbClr val="00FFFF"/>
    <a:srgbClr val="EAC5FF"/>
    <a:srgbClr val="A568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4" autoAdjust="0"/>
    <p:restoredTop sz="94660"/>
  </p:normalViewPr>
  <p:slideViewPr>
    <p:cSldViewPr>
      <p:cViewPr varScale="1">
        <p:scale>
          <a:sx n="144" d="100"/>
          <a:sy n="144" d="100"/>
        </p:scale>
        <p:origin x="-876" y="-186"/>
      </p:cViewPr>
      <p:guideLst>
        <p:guide orient="horz" pos="1618"/>
        <p:guide pos="284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4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2018-10-24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5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549" y="802257"/>
            <a:ext cx="4616330" cy="811961"/>
          </a:xfrm>
        </p:spPr>
        <p:txBody>
          <a:bodyPr/>
          <a:lstStyle>
            <a:lvl1pPr algn="ctr">
              <a:lnSpc>
                <a:spcPct val="110000"/>
              </a:lnSpc>
              <a:defRPr sz="27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549" y="1758373"/>
            <a:ext cx="4616330" cy="323850"/>
          </a:xfrm>
        </p:spPr>
        <p:txBody>
          <a:bodyPr/>
          <a:lstStyle>
            <a:lvl1pPr marL="0" indent="0" algn="ctr">
              <a:buFontTx/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98435" y="337309"/>
            <a:ext cx="828122" cy="4493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7443" y="337309"/>
            <a:ext cx="7328591" cy="4493108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251222"/>
            <a:ext cx="8586788" cy="4655344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1pPr>
            <a:lvl2pPr marL="405130" indent="-134620">
              <a:spcBef>
                <a:spcPts val="225"/>
              </a:spcBef>
              <a:spcAft>
                <a:spcPts val="300"/>
              </a:spcAft>
              <a:buFont typeface="Arial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38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3pPr>
            <a:lvl4pPr marL="810260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4pPr>
            <a:lvl5pPr marL="1080135" indent="-134620">
              <a:spcBef>
                <a:spcPts val="225"/>
              </a:spcBef>
              <a:spcAft>
                <a:spcPts val="300"/>
              </a:spcAft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7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01200"/>
            <a:ext cx="8218800" cy="3113100"/>
          </a:xfrm>
        </p:spPr>
        <p:txBody>
          <a:bodyPr lIns="0" tIns="0" rIns="0" bIns="0">
            <a:normAutofit/>
          </a:bodyPr>
          <a:lstStyle>
            <a:lvl1pPr marL="64135" indent="0"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buNone/>
              <a:defRPr>
                <a:solidFill>
                  <a:srgbClr val="000000"/>
                </a:solidFill>
              </a:defRPr>
            </a:lvl3pPr>
            <a:lvl4pPr marL="675005" indent="0">
              <a:buNone/>
              <a:defRPr>
                <a:solidFill>
                  <a:srgbClr val="000000"/>
                </a:solidFill>
              </a:defRPr>
            </a:lvl4pPr>
            <a:lvl5pPr marL="81026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68313" y="1161219"/>
            <a:ext cx="685799" cy="141684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7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2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7300" y="2527200"/>
            <a:ext cx="4168800" cy="456300"/>
          </a:xfrm>
        </p:spPr>
        <p:txBody>
          <a:bodyPr anchor="ctr" anchorCtr="0">
            <a:normAutofit/>
          </a:bodyPr>
          <a:lstStyle>
            <a:lvl1pPr>
              <a:defRPr sz="195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3238322" y="2527262"/>
            <a:ext cx="4169303" cy="4571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itchFamily="49" charset="-122"/>
                <a:ea typeface="幼圆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1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100" y="357188"/>
            <a:ext cx="8218486" cy="533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03598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100" y="3415282"/>
            <a:ext cx="8218800" cy="1244700"/>
          </a:xfrm>
        </p:spPr>
        <p:txBody>
          <a:bodyPr lIns="0" tIns="0" rIns="0" bIns="0">
            <a:noAutofit/>
          </a:bodyPr>
          <a:lstStyle>
            <a:lvl1pPr marL="64135" indent="0">
              <a:spcBef>
                <a:spcPts val="75"/>
              </a:spcBef>
              <a:spcAft>
                <a:spcPts val="100"/>
              </a:spcAft>
              <a:buNone/>
              <a:defRPr sz="1800">
                <a:solidFill>
                  <a:srgbClr val="000000"/>
                </a:solidFill>
              </a:defRPr>
            </a:lvl1pPr>
            <a:lvl2pPr marL="267970" indent="0">
              <a:spcBef>
                <a:spcPts val="75"/>
              </a:spcBef>
              <a:spcAft>
                <a:spcPts val="100"/>
              </a:spcAft>
              <a:buFont typeface="Arial" pitchFamily="34" charset="0"/>
              <a:buNone/>
              <a:defRPr sz="1500">
                <a:solidFill>
                  <a:srgbClr val="000000"/>
                </a:solidFill>
              </a:defRPr>
            </a:lvl2pPr>
            <a:lvl3pPr marL="40513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3pPr>
            <a:lvl4pPr marL="675005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4pPr>
            <a:lvl5pPr marL="810260" indent="0">
              <a:spcBef>
                <a:spcPts val="75"/>
              </a:spcBef>
              <a:spcAft>
                <a:spcPts val="100"/>
              </a:spcAft>
              <a:buNone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68313" y="987574"/>
            <a:ext cx="685799" cy="141684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13" y="3189496"/>
            <a:ext cx="685799" cy="141684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28900" y="1491916"/>
            <a:ext cx="3886201" cy="1672640"/>
          </a:xfrm>
        </p:spPr>
        <p:txBody>
          <a:bodyPr/>
          <a:lstStyle>
            <a:lvl1pPr algn="ctr">
              <a:defRPr sz="495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2300" y="3302100"/>
            <a:ext cx="5127300" cy="361800"/>
          </a:xfrm>
        </p:spPr>
        <p:txBody>
          <a:bodyPr lIns="0" tIns="0" rIns="0" bIns="0" anchor="ctr" anchorCtr="0">
            <a:normAutofit/>
          </a:bodyPr>
          <a:lstStyle>
            <a:lvl1pPr>
              <a:defRPr sz="21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9100" y="626400"/>
            <a:ext cx="5192100" cy="2511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0400" y="3828600"/>
            <a:ext cx="5119200" cy="818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31206" y="3734991"/>
            <a:ext cx="5119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4286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47545"/>
            <a:ext cx="9144000" cy="42959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357188"/>
            <a:ext cx="821848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059657"/>
            <a:ext cx="8218487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华文中宋" pitchFamily="2" charset="-122"/>
          <a:cs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itchFamily="34" charset="0"/>
          <a:ea typeface="华文中宋" pitchFamily="2" charset="-122"/>
          <a:cs typeface="宋体" pitchFamily="2" charset="-122"/>
        </a:defRPr>
      </a:lvl9pPr>
    </p:titleStyle>
    <p:bodyStyle>
      <a:lvl1pPr marL="257175" indent="-192405" algn="l" rtl="0" eaLnBrk="1" fontAlgn="base" hangingPunct="1">
        <a:spcBef>
          <a:spcPts val="225"/>
        </a:spcBef>
        <a:spcAft>
          <a:spcPts val="300"/>
        </a:spcAft>
        <a:buClr>
          <a:schemeClr val="accent1"/>
        </a:buClr>
        <a:buSzPct val="80000"/>
        <a:buFont typeface="Wingdings 2" pitchFamily="18" charset="2"/>
        <a:buChar char="Õ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05130" indent="-133985" algn="l" rtl="0" eaLnBrk="1" fontAlgn="base" hangingPunct="1">
        <a:spcBef>
          <a:spcPts val="225"/>
        </a:spcBef>
        <a:spcAft>
          <a:spcPts val="300"/>
        </a:spcAft>
        <a:buFont typeface="Arial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2pPr>
      <a:lvl3pPr marL="540385" indent="-133985" algn="l" rtl="0" eaLnBrk="1" fontAlgn="base" hangingPunct="1">
        <a:spcBef>
          <a:spcPts val="225"/>
        </a:spcBef>
        <a:spcAft>
          <a:spcPts val="300"/>
        </a:spcAft>
        <a:buChar char="•"/>
        <a:defRPr sz="1350" kern="1200">
          <a:solidFill>
            <a:srgbClr val="4D4D4D"/>
          </a:solidFill>
          <a:latin typeface="+mn-lt"/>
          <a:ea typeface="+mn-ea"/>
          <a:cs typeface="+mn-cs"/>
        </a:defRPr>
      </a:lvl3pPr>
      <a:lvl4pPr marL="810260" indent="-133985" algn="l" rtl="0" eaLnBrk="1" fontAlgn="base" hangingPunct="1">
        <a:spcBef>
          <a:spcPts val="225"/>
        </a:spcBef>
        <a:spcAft>
          <a:spcPts val="300"/>
        </a:spcAft>
        <a:buChar char="–"/>
        <a:defRPr sz="1350" kern="1200">
          <a:solidFill>
            <a:srgbClr val="4D4D4D"/>
          </a:solidFill>
          <a:latin typeface="+mn-lt"/>
          <a:ea typeface="+mn-ea"/>
          <a:cs typeface="+mn-cs"/>
        </a:defRPr>
      </a:lvl4pPr>
      <a:lvl5pPr marL="944880" indent="-133985" algn="l" rtl="0" eaLnBrk="1" fontAlgn="base" hangingPunct="1">
        <a:spcBef>
          <a:spcPts val="225"/>
        </a:spcBef>
        <a:spcAft>
          <a:spcPts val="300"/>
        </a:spcAft>
        <a:buChar char="»"/>
        <a:defRPr sz="135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3127-B5A9-4646-B942-83E6A2228D02}" type="datetimeFigureOut">
              <a:rPr lang="zh-CN" altLang="en-US" smtClean="0"/>
              <a:t>2018-10-24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8921-0E22-4983-BCCA-039E44C1A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2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751012"/>
            <a:ext cx="8218800" cy="439248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31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zh-CN" sz="31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复数</a:t>
            </a:r>
            <a:r>
              <a:rPr lang="zh-CN" altLang="zh-CN" sz="31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的相关</a:t>
            </a:r>
            <a:r>
              <a:rPr lang="zh-CN" altLang="zh-CN" sz="31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</a:t>
            </a:r>
            <a:endParaRPr lang="en-US" altLang="zh-CN" sz="31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复数的几种形式 </a:t>
            </a:r>
            <a:endParaRPr lang="en-US" altLang="zh-CN" sz="26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①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代数形式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zh-CN" sz="26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②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三角函数形式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zh-CN" sz="26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③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指数形式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26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利用欧拉公式</a:t>
            </a:r>
            <a:r>
              <a:rPr lang="en-US" altLang="zh-CN" sz="2600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</a:t>
            </a:r>
            <a:r>
              <a:rPr lang="en-US" altLang="zh-CN" sz="2600" baseline="30000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j</a:t>
            </a:r>
            <a:r>
              <a:rPr lang="en-US" altLang="zh-CN" sz="2600" i="1" baseline="30000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φ</a:t>
            </a:r>
            <a:r>
              <a:rPr lang="en-US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</a:t>
            </a:r>
            <a:r>
              <a:rPr lang="en-US" altLang="zh-CN" sz="2600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cos</a:t>
            </a:r>
            <a:r>
              <a:rPr lang="en-US" altLang="zh-CN" sz="2600" i="1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φ</a:t>
            </a:r>
            <a:r>
              <a:rPr lang="en-US" altLang="zh-CN" sz="2600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+jsin</a:t>
            </a:r>
            <a:r>
              <a:rPr lang="en-US" altLang="zh-CN" sz="2600" i="1" dirty="0" err="1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φ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）。</a:t>
            </a: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④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极坐标形式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式中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复数</a:t>
            </a:r>
            <a:r>
              <a:rPr lang="en-US" altLang="zh-CN" sz="2600" i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实部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称为复数</a:t>
            </a:r>
            <a:endParaRPr lang="en-US" altLang="zh-CN" sz="26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i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虚部，</a:t>
            </a:r>
            <a:r>
              <a:rPr lang="en-US" altLang="zh-CN" sz="2600" i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称为复数</a:t>
            </a:r>
            <a:r>
              <a:rPr lang="en-US" altLang="zh-CN" sz="2600" i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模，</a:t>
            </a:r>
            <a:r>
              <a:rPr lang="en-US" altLang="zh-CN" sz="2600" i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φ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称为复数</a:t>
            </a:r>
            <a:r>
              <a:rPr lang="en-US" altLang="zh-CN" sz="2600" i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endParaRPr lang="en-US" altLang="zh-CN" sz="26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辐角</a:t>
            </a:r>
            <a:r>
              <a:rPr lang="zh-CN" altLang="zh-CN" sz="26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其中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</a:t>
            </a:r>
            <a:r>
              <a:rPr lang="zh-CN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en-US" altLang="zh-CN" sz="26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zh-CN" altLang="en-US" dirty="0"/>
          </a:p>
        </p:txBody>
      </p:sp>
      <p:grpSp>
        <p:nvGrpSpPr>
          <p:cNvPr id="4" name="组合 226"/>
          <p:cNvGrpSpPr>
            <a:grpSpLocks/>
          </p:cNvGrpSpPr>
          <p:nvPr/>
        </p:nvGrpSpPr>
        <p:grpSpPr bwMode="auto">
          <a:xfrm>
            <a:off x="5559297" y="677972"/>
            <a:ext cx="2304257" cy="1833754"/>
            <a:chOff x="4351" y="6281"/>
            <a:chExt cx="3321" cy="2350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366431"/>
                </p:ext>
              </p:extLst>
            </p:nvPr>
          </p:nvGraphicFramePr>
          <p:xfrm>
            <a:off x="4757" y="6281"/>
            <a:ext cx="2569" cy="2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75" name="Visio" r:id="rId3" imgW="1686960" imgH="1322280" progId="Visio.Drawing.11">
                    <p:embed/>
                  </p:oleObj>
                </mc:Choice>
                <mc:Fallback>
                  <p:oleObj name="Visio" r:id="rId3" imgW="1686960" imgH="1322280" progId="Visio.Drawing.11">
                    <p:embed/>
                    <p:pic>
                      <p:nvPicPr>
                        <p:cNvPr id="0" name="对象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7" y="6281"/>
                          <a:ext cx="2569" cy="2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228"/>
            <p:cNvSpPr txBox="1">
              <a:spLocks noChangeArrowheads="1"/>
            </p:cNvSpPr>
            <p:nvPr/>
          </p:nvSpPr>
          <p:spPr bwMode="auto">
            <a:xfrm>
              <a:off x="4351" y="8335"/>
              <a:ext cx="3321" cy="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宋体" pitchFamily="2" charset="-122"/>
                </a:rPr>
                <a:t>图</a:t>
              </a:r>
              <a:r>
                <a:rPr kumimoji="0" lang="en-US" altLang="zh-CN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宋体" pitchFamily="2" charset="-122"/>
                </a:rPr>
                <a:t>3-9  </a:t>
              </a:r>
              <a:r>
                <a:rPr kumimoji="0" lang="zh-CN" alt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宋体" pitchFamily="2" charset="-122"/>
                </a:rPr>
                <a:t>复数的复相量表示</a:t>
              </a:r>
              <a:endPara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53252"/>
              </p:ext>
            </p:extLst>
          </p:nvPr>
        </p:nvGraphicFramePr>
        <p:xfrm>
          <a:off x="2339752" y="1615107"/>
          <a:ext cx="1008112" cy="31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" name="Equation" r:id="rId5" imgW="659827" imgH="203024" progId="Equation.DSMT4">
                  <p:embed/>
                </p:oleObj>
              </mc:Choice>
              <mc:Fallback>
                <p:oleObj name="Equation" r:id="rId5" imgW="659827" imgH="203024" progId="Equation.DSMT4">
                  <p:embed/>
                  <p:pic>
                    <p:nvPicPr>
                      <p:cNvPr id="0" name="对象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615107"/>
                        <a:ext cx="1008112" cy="316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71655"/>
              </p:ext>
            </p:extLst>
          </p:nvPr>
        </p:nvGraphicFramePr>
        <p:xfrm>
          <a:off x="2987824" y="1992160"/>
          <a:ext cx="1849240" cy="30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Equation" r:id="rId7" imgW="1281588" imgH="203024" progId="Equation.DSMT4">
                  <p:embed/>
                </p:oleObj>
              </mc:Choice>
              <mc:Fallback>
                <p:oleObj name="Equation" r:id="rId7" imgW="1281588" imgH="203024" progId="Equation.DSMT4">
                  <p:embed/>
                  <p:pic>
                    <p:nvPicPr>
                      <p:cNvPr id="0" name="对象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92160"/>
                        <a:ext cx="1849240" cy="301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65885"/>
              </p:ext>
            </p:extLst>
          </p:nvPr>
        </p:nvGraphicFramePr>
        <p:xfrm>
          <a:off x="2339752" y="2338861"/>
          <a:ext cx="853865" cy="3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Equation" r:id="rId9" imgW="532937" imgH="203024" progId="Equation.DSMT4">
                  <p:embed/>
                </p:oleObj>
              </mc:Choice>
              <mc:Fallback>
                <p:oleObj name="Equation" r:id="rId9" imgW="532937" imgH="203024" progId="Equation.DSMT4">
                  <p:embed/>
                  <p:pic>
                    <p:nvPicPr>
                      <p:cNvPr id="0" name="对象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38861"/>
                        <a:ext cx="853865" cy="335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588224" y="2636576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复数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在复平面</a:t>
            </a:r>
            <a:r>
              <a:rPr lang="zh-CN" altLang="zh-CN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内</a:t>
            </a:r>
            <a:r>
              <a:rPr lang="zh-CN" altLang="en-US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用有向线段</a:t>
            </a:r>
            <a:r>
              <a:rPr lang="zh-CN" altLang="zh-CN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表示，复数</a:t>
            </a:r>
            <a:r>
              <a:rPr lang="en-US" altLang="zh-CN" b="1" i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的模</a:t>
            </a:r>
            <a:r>
              <a:rPr lang="en-US" altLang="zh-CN" b="1" i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r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为有向线段</a:t>
            </a: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OA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的长度，辐角</a:t>
            </a:r>
            <a:r>
              <a:rPr lang="en-US" altLang="zh-CN" b="1" i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φ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为有向线段</a:t>
            </a: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OA</a:t>
            </a:r>
            <a:r>
              <a:rPr lang="zh-CN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与实轴的夹角。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42491"/>
              </p:ext>
            </p:extLst>
          </p:nvPr>
        </p:nvGraphicFramePr>
        <p:xfrm>
          <a:off x="2627784" y="3177186"/>
          <a:ext cx="859903" cy="31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9" name="Equation" r:id="rId11" imgW="584200" imgH="203200" progId="Equation.DSMT4">
                  <p:embed/>
                </p:oleObj>
              </mc:Choice>
              <mc:Fallback>
                <p:oleObj name="Equation" r:id="rId11" imgW="584200" imgH="203200" progId="Equation.DSMT4">
                  <p:embed/>
                  <p:pic>
                    <p:nvPicPr>
                      <p:cNvPr id="0" name="对象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177186"/>
                        <a:ext cx="859903" cy="310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36498"/>
              </p:ext>
            </p:extLst>
          </p:nvPr>
        </p:nvGraphicFramePr>
        <p:xfrm>
          <a:off x="2195736" y="4351412"/>
          <a:ext cx="1224136" cy="39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0" name="Equation" r:id="rId13" imgW="800100" imgH="254000" progId="Equation.DSMT4">
                  <p:embed/>
                </p:oleObj>
              </mc:Choice>
              <mc:Fallback>
                <p:oleObj name="Equation" r:id="rId13" imgW="800100" imgH="254000" progId="Equation.DSMT4">
                  <p:embed/>
                  <p:pic>
                    <p:nvPicPr>
                      <p:cNvPr id="0" name="对象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51412"/>
                        <a:ext cx="1224136" cy="393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43605"/>
              </p:ext>
            </p:extLst>
          </p:nvPr>
        </p:nvGraphicFramePr>
        <p:xfrm>
          <a:off x="3707904" y="4279404"/>
          <a:ext cx="1101283" cy="54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1" name="Equation" r:id="rId15" imgW="787400" imgH="393700" progId="Equation.DSMT4">
                  <p:embed/>
                </p:oleObj>
              </mc:Choice>
              <mc:Fallback>
                <p:oleObj name="Equation" r:id="rId15" imgW="787400" imgH="393700" progId="Equation.DSMT4">
                  <p:embed/>
                  <p:pic>
                    <p:nvPicPr>
                      <p:cNvPr id="0" name="对象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279404"/>
                        <a:ext cx="1101283" cy="544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标题 125956"/>
          <p:cNvSpPr txBox="1">
            <a:spLocks/>
          </p:cNvSpPr>
          <p:nvPr/>
        </p:nvSpPr>
        <p:spPr bwMode="auto">
          <a:xfrm>
            <a:off x="2030906" y="123478"/>
            <a:ext cx="5133382" cy="443198"/>
          </a:xfrm>
          <a:prstGeom prst="rect">
            <a:avLst/>
          </a:prstGeom>
          <a:gradFill rotWithShape="1">
            <a:gsLst>
              <a:gs pos="0">
                <a:srgbClr val="FFFF66">
                  <a:alpha val="71001"/>
                </a:srgbClr>
              </a:gs>
              <a:gs pos="100000">
                <a:srgbClr val="FFFF66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pitchFamily="34" charset="0"/>
                <a:ea typeface="华文中宋" pitchFamily="2" charset="-122"/>
                <a:cs typeface="宋体" pitchFamily="2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zh-CN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3.2 </a:t>
            </a:r>
            <a:r>
              <a:rPr lang="zh-CN" altLang="en-US" sz="3600" noProof="1" smtClean="0">
                <a:solidFill>
                  <a:srgbClr val="00206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itchFamily="49" charset="-122"/>
                <a:ea typeface="隶书" pitchFamily="49" charset="-122"/>
              </a:rPr>
              <a:t>正弦量的相量表示</a:t>
            </a:r>
            <a:endParaRPr lang="zh-CN" altLang="en-US" sz="3600" noProof="1">
              <a:solidFill>
                <a:srgbClr val="00206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5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sle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9" y="1185863"/>
            <a:ext cx="1368425" cy="11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1152525" y="411510"/>
            <a:ext cx="2376488" cy="1073200"/>
          </a:xfrm>
          <a:prstGeom prst="cloudCallout">
            <a:avLst>
              <a:gd name="adj1" fmla="val 74852"/>
              <a:gd name="adj2" fmla="val 69699"/>
            </a:avLst>
          </a:prstGeom>
          <a:solidFill>
            <a:schemeClr val="hlink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1800" b="1">
                <a:solidFill>
                  <a:srgbClr val="663300"/>
                </a:solidFill>
                <a:ea typeface="楷体_GB2312" pitchFamily="49" charset="-122"/>
              </a:rPr>
              <a:t>如何把代数形式变换成极坐标形式？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3902076" y="2437210"/>
            <a:ext cx="2422525" cy="1070644"/>
          </a:xfrm>
          <a:prstGeom prst="cloudCallout">
            <a:avLst>
              <a:gd name="adj1" fmla="val -14153"/>
              <a:gd name="adj2" fmla="val -84588"/>
            </a:avLst>
          </a:prstGeom>
          <a:solidFill>
            <a:srgbClr val="CCFFCC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1800" b="1" dirty="0">
                <a:solidFill>
                  <a:srgbClr val="663300"/>
                </a:solidFill>
                <a:ea typeface="楷体_GB2312" pitchFamily="49" charset="-122"/>
              </a:rPr>
              <a:t>极坐标形式又如何化为代数  形式？</a:t>
            </a:r>
          </a:p>
        </p:txBody>
      </p:sp>
      <p:grpSp>
        <p:nvGrpSpPr>
          <p:cNvPr id="88085" name="Group 21"/>
          <p:cNvGrpSpPr>
            <a:grpSpLocks/>
          </p:cNvGrpSpPr>
          <p:nvPr/>
        </p:nvGrpSpPr>
        <p:grpSpPr bwMode="auto">
          <a:xfrm>
            <a:off x="395536" y="1704380"/>
            <a:ext cx="3264288" cy="1659458"/>
            <a:chOff x="572" y="1386"/>
            <a:chExt cx="1672" cy="1084"/>
          </a:xfrm>
        </p:grpSpPr>
        <p:graphicFrame>
          <p:nvGraphicFramePr>
            <p:cNvPr id="88072" name="Object 8"/>
            <p:cNvGraphicFramePr>
              <a:graphicFrameLocks noChangeAspect="1"/>
            </p:cNvGraphicFramePr>
            <p:nvPr/>
          </p:nvGraphicFramePr>
          <p:xfrm>
            <a:off x="572" y="1386"/>
            <a:ext cx="1672" cy="1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2" name="公式" r:id="rId4" imgW="1155600" imgH="749160" progId="Equation.3">
                    <p:embed/>
                  </p:oleObj>
                </mc:Choice>
                <mc:Fallback>
                  <p:oleObj name="公式" r:id="rId4" imgW="1155600" imgH="749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1386"/>
                          <a:ext cx="1672" cy="1084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 flipH="1">
              <a:off x="1508" y="1417"/>
              <a:ext cx="109" cy="18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1508" y="1600"/>
              <a:ext cx="46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H="1">
              <a:off x="1539" y="1676"/>
              <a:ext cx="109" cy="18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1539" y="1859"/>
              <a:ext cx="54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H="1">
              <a:off x="1539" y="1950"/>
              <a:ext cx="109" cy="18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1539" y="2133"/>
              <a:ext cx="62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3" name="Line 19"/>
            <p:cNvSpPr>
              <a:spLocks noChangeShapeType="1"/>
            </p:cNvSpPr>
            <p:nvPr/>
          </p:nvSpPr>
          <p:spPr bwMode="auto">
            <a:xfrm flipH="1">
              <a:off x="1429" y="2234"/>
              <a:ext cx="109" cy="18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>
              <a:off x="1429" y="2417"/>
              <a:ext cx="5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8092" name="Group 28"/>
          <p:cNvGrpSpPr>
            <a:grpSpLocks/>
          </p:cNvGrpSpPr>
          <p:nvPr/>
        </p:nvGrpSpPr>
        <p:grpSpPr bwMode="auto">
          <a:xfrm>
            <a:off x="813697" y="3579862"/>
            <a:ext cx="7602537" cy="1296144"/>
            <a:chOff x="692" y="2783"/>
            <a:chExt cx="4552" cy="878"/>
          </a:xfrm>
        </p:grpSpPr>
        <p:graphicFrame>
          <p:nvGraphicFramePr>
            <p:cNvPr id="88074" name="Object 10"/>
            <p:cNvGraphicFramePr>
              <a:graphicFrameLocks noChangeAspect="1"/>
            </p:cNvGraphicFramePr>
            <p:nvPr/>
          </p:nvGraphicFramePr>
          <p:xfrm>
            <a:off x="692" y="2783"/>
            <a:ext cx="4552" cy="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3" name="公式" r:id="rId6" imgW="2831760" imgH="545760" progId="Equation.3">
                    <p:embed/>
                  </p:oleObj>
                </mc:Choice>
                <mc:Fallback>
                  <p:oleObj name="公式" r:id="rId6" imgW="283176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2783"/>
                          <a:ext cx="4552" cy="878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 flipH="1">
              <a:off x="931" y="2806"/>
              <a:ext cx="109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931" y="2989"/>
              <a:ext cx="3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 flipH="1">
              <a:off x="950" y="3108"/>
              <a:ext cx="109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89" name="Line 25"/>
            <p:cNvSpPr>
              <a:spLocks noChangeShapeType="1"/>
            </p:cNvSpPr>
            <p:nvPr/>
          </p:nvSpPr>
          <p:spPr bwMode="auto">
            <a:xfrm>
              <a:off x="950" y="3291"/>
              <a:ext cx="4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1087" y="3437"/>
              <a:ext cx="109" cy="1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>
              <a:off x="1087" y="3620"/>
              <a:ext cx="46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4265524" y="196959"/>
            <a:ext cx="3348038" cy="5847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6039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检 验 学 习 结 果</a:t>
            </a:r>
          </a:p>
        </p:txBody>
      </p:sp>
      <p:sp>
        <p:nvSpPr>
          <p:cNvPr id="88094" name="AutoShape 30"/>
          <p:cNvSpPr>
            <a:spLocks noChangeArrowheads="1"/>
          </p:cNvSpPr>
          <p:nvPr/>
        </p:nvSpPr>
        <p:spPr bwMode="auto">
          <a:xfrm>
            <a:off x="6057008" y="913506"/>
            <a:ext cx="3086992" cy="1654281"/>
          </a:xfrm>
          <a:prstGeom prst="cloudCallout">
            <a:avLst>
              <a:gd name="adj1" fmla="val -76154"/>
              <a:gd name="adj2" fmla="val 1914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2060"/>
                </a:solidFill>
              </a:rPr>
              <a:t>相量等于</a:t>
            </a:r>
            <a:r>
              <a:rPr lang="zh-CN" altLang="en-US" b="1" dirty="0" smtClean="0">
                <a:solidFill>
                  <a:srgbClr val="002060"/>
                </a:solidFill>
              </a:rPr>
              <a:t>正弦量的说法</a:t>
            </a:r>
            <a:r>
              <a:rPr lang="zh-CN" altLang="en-US" b="1" dirty="0">
                <a:solidFill>
                  <a:srgbClr val="002060"/>
                </a:solidFill>
              </a:rPr>
              <a:t>对吗？</a:t>
            </a:r>
          </a:p>
          <a:p>
            <a:pPr algn="ctr"/>
            <a:r>
              <a:rPr lang="zh-CN" altLang="en-US" b="1" dirty="0">
                <a:solidFill>
                  <a:srgbClr val="002060"/>
                </a:solidFill>
              </a:rPr>
              <a:t>正弦量的解析式和相量式之间能用等号吗？</a:t>
            </a:r>
          </a:p>
        </p:txBody>
      </p:sp>
    </p:spTree>
    <p:extLst>
      <p:ext uri="{BB962C8B-B14F-4D97-AF65-F5344CB8AC3E}">
        <p14:creationId xmlns:p14="http://schemas.microsoft.com/office/powerpoint/2010/main" val="26361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70" grpId="0" animBg="1"/>
      <p:bldP spid="88093" grpId="0" animBg="1"/>
      <p:bldP spid="880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600" y="771550"/>
            <a:ext cx="8218800" cy="3113100"/>
          </a:xfrm>
        </p:spPr>
        <p:txBody>
          <a:bodyPr>
            <a:normAutofit/>
          </a:bodyPr>
          <a:lstStyle/>
          <a:p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zh-CN" sz="24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复数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四则</a:t>
            </a:r>
            <a:r>
              <a:rPr lang="zh-CN" altLang="zh-CN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运算</a:t>
            </a:r>
            <a:endParaRPr lang="en-US" altLang="zh-CN" sz="24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加</a:t>
            </a:r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减：</a:t>
            </a:r>
            <a:endParaRPr lang="en-US" altLang="zh-CN" sz="24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400" dirty="0" smtClean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4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乘除：</a:t>
            </a:r>
            <a:endParaRPr lang="zh-CN" altLang="en-US" sz="2400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1425"/>
              </p:ext>
            </p:extLst>
          </p:nvPr>
        </p:nvGraphicFramePr>
        <p:xfrm>
          <a:off x="1403648" y="1203598"/>
          <a:ext cx="196521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Equation" r:id="rId3" imgW="1244600" imgH="228600" progId="Equation.DSMT4">
                  <p:embed/>
                </p:oleObj>
              </mc:Choice>
              <mc:Fallback>
                <p:oleObj name="Equation" r:id="rId3" imgW="1244600" imgH="228600" progId="Equation.DSMT4">
                  <p:embed/>
                  <p:pic>
                    <p:nvPicPr>
                      <p:cNvPr id="0" name="对象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203598"/>
                        <a:ext cx="1965218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56459"/>
              </p:ext>
            </p:extLst>
          </p:nvPr>
        </p:nvGraphicFramePr>
        <p:xfrm>
          <a:off x="3635896" y="1203598"/>
          <a:ext cx="208522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Equation" r:id="rId5" imgW="1320227" imgH="228501" progId="Equation.DSMT4">
                  <p:embed/>
                </p:oleObj>
              </mc:Choice>
              <mc:Fallback>
                <p:oleObj name="Equation" r:id="rId5" imgW="1320227" imgH="228501" progId="Equation.DSMT4">
                  <p:embed/>
                  <p:pic>
                    <p:nvPicPr>
                      <p:cNvPr id="0" name="对象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203598"/>
                        <a:ext cx="2085229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30403"/>
              </p:ext>
            </p:extLst>
          </p:nvPr>
        </p:nvGraphicFramePr>
        <p:xfrm>
          <a:off x="1691680" y="2859782"/>
          <a:ext cx="3295495" cy="33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Equation" r:id="rId7" imgW="2260600" imgH="228600" progId="Equation.DSMT4">
                  <p:embed/>
                </p:oleObj>
              </mc:Choice>
              <mc:Fallback>
                <p:oleObj name="Equation" r:id="rId7" imgW="2260600" imgH="228600" progId="Equation.DSMT4">
                  <p:embed/>
                  <p:pic>
                    <p:nvPicPr>
                      <p:cNvPr id="0" name="对象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9782"/>
                        <a:ext cx="3295495" cy="333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96992"/>
              </p:ext>
            </p:extLst>
          </p:nvPr>
        </p:nvGraphicFramePr>
        <p:xfrm>
          <a:off x="1763688" y="3381282"/>
          <a:ext cx="257788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Equation" r:id="rId9" imgW="1701800" imgH="431800" progId="Equation.DSMT4">
                  <p:embed/>
                </p:oleObj>
              </mc:Choice>
              <mc:Fallback>
                <p:oleObj name="Equation" r:id="rId9" imgW="1701800" imgH="431800" progId="Equation.DSMT4">
                  <p:embed/>
                  <p:pic>
                    <p:nvPicPr>
                      <p:cNvPr id="0" name="对象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81282"/>
                        <a:ext cx="257788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599"/>
              </p:ext>
            </p:extLst>
          </p:nvPr>
        </p:nvGraphicFramePr>
        <p:xfrm>
          <a:off x="1475656" y="1923678"/>
          <a:ext cx="501055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6" name="Equation" r:id="rId11" imgW="3175000" imgH="228600" progId="Equation.DSMT4">
                  <p:embed/>
                </p:oleObj>
              </mc:Choice>
              <mc:Fallback>
                <p:oleObj name="Equation" r:id="rId11" imgW="3175000" imgH="228600" progId="Equation.DSMT4">
                  <p:embed/>
                  <p:pic>
                    <p:nvPicPr>
                      <p:cNvPr id="0" name="对象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23678"/>
                        <a:ext cx="5010557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" name="组合 181"/>
          <p:cNvGrpSpPr>
            <a:grpSpLocks/>
          </p:cNvGrpSpPr>
          <p:nvPr/>
        </p:nvGrpSpPr>
        <p:grpSpPr bwMode="auto">
          <a:xfrm>
            <a:off x="6335688" y="908617"/>
            <a:ext cx="2808312" cy="2160240"/>
            <a:chOff x="6884" y="8926"/>
            <a:chExt cx="3322" cy="2435"/>
          </a:xfrm>
        </p:grpSpPr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7222" y="8926"/>
            <a:ext cx="2627" cy="2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67" name="Visio" r:id="rId13" imgW="1666821" imgH="1362595" progId="Visio.Drawing.11">
                    <p:embed/>
                  </p:oleObj>
                </mc:Choice>
                <mc:Fallback>
                  <p:oleObj name="Visio" r:id="rId13" imgW="1666821" imgH="1362595" progId="Visio.Drawing.11">
                    <p:embed/>
                    <p:pic>
                      <p:nvPicPr>
                        <p:cNvPr id="0" name="对象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2" y="8926"/>
                          <a:ext cx="2627" cy="2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本框 183"/>
            <p:cNvSpPr txBox="1">
              <a:spLocks noChangeArrowheads="1"/>
            </p:cNvSpPr>
            <p:nvPr/>
          </p:nvSpPr>
          <p:spPr bwMode="auto">
            <a:xfrm>
              <a:off x="6884" y="10977"/>
              <a:ext cx="3322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3-10  </a:t>
              </a:r>
              <a:r>
                <a: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复数的加减</a:t>
              </a: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8" name="Text Box 152"/>
          <p:cNvSpPr txBox="1">
            <a:spLocks noChangeArrowheads="1"/>
          </p:cNvSpPr>
          <p:nvPr/>
        </p:nvSpPr>
        <p:spPr bwMode="auto">
          <a:xfrm>
            <a:off x="1043608" y="4227934"/>
            <a:ext cx="7344816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显然，复数相加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减时用代数形式比较方便</a:t>
            </a:r>
            <a:r>
              <a:rPr lang="zh-CN" altLang="en-US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；复数相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乘除时用极坐标形式比较方便。</a:t>
            </a:r>
          </a:p>
        </p:txBody>
      </p:sp>
    </p:spTree>
    <p:extLst>
      <p:ext uri="{BB962C8B-B14F-4D97-AF65-F5344CB8AC3E}">
        <p14:creationId xmlns:p14="http://schemas.microsoft.com/office/powerpoint/2010/main" val="27214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808038" y="676423"/>
            <a:ext cx="7596187" cy="9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一个正弦量的瞬时值可以用一个旋转矢量在纵轴上的投影值来表示。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406490" y="3414558"/>
            <a:ext cx="1888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矢量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长度</a:t>
            </a:r>
            <a:r>
              <a:rPr lang="en-US" altLang="zh-CN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</a:t>
            </a:r>
            <a:r>
              <a:rPr lang="en-US" altLang="zh-CN" sz="24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en-US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173916"/>
              </p:ext>
            </p:extLst>
          </p:nvPr>
        </p:nvGraphicFramePr>
        <p:xfrm>
          <a:off x="3916364" y="3438048"/>
          <a:ext cx="625475" cy="5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公式" r:id="rId3" imgW="228600" imgH="228600" progId="Equation.3">
                  <p:embed/>
                </p:oleObj>
              </mc:Choice>
              <mc:Fallback>
                <p:oleObj name="公式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4" y="3438048"/>
                        <a:ext cx="625475" cy="5107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89128"/>
              </p:ext>
            </p:extLst>
          </p:nvPr>
        </p:nvGraphicFramePr>
        <p:xfrm>
          <a:off x="5248276" y="3960933"/>
          <a:ext cx="465137" cy="36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公式" r:id="rId5" imgW="139680" imgH="152280" progId="Equation.3">
                  <p:embed/>
                </p:oleObj>
              </mc:Choice>
              <mc:Fallback>
                <p:oleObj name="公式" r:id="rId5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3960933"/>
                        <a:ext cx="465137" cy="36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439828" y="3868362"/>
            <a:ext cx="4519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矢量与横轴之间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夹角  </a:t>
            </a:r>
            <a:r>
              <a:rPr lang="en-US" altLang="zh-CN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初相</a:t>
            </a: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位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469047" y="4299942"/>
            <a:ext cx="4892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矢量以</a:t>
            </a:r>
            <a:r>
              <a:rPr lang="zh-CN" altLang="en-US" sz="24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角速度</a:t>
            </a:r>
            <a:r>
              <a:rPr lang="el-GR" altLang="zh-CN" sz="2400" b="1" i="1" dirty="0" smtClean="0">
                <a:solidFill>
                  <a:srgbClr val="CC3300"/>
                </a:solidFill>
                <a:ea typeface="隶书" panose="02010509060101010101" pitchFamily="49" charset="-122"/>
                <a:cs typeface="Times New Roman" pitchFamily="18" charset="0"/>
              </a:rPr>
              <a:t>ω</a:t>
            </a: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按逆时针方向旋转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1065214" y="1820466"/>
            <a:ext cx="2060575" cy="1543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1970" name="Group 50"/>
          <p:cNvGrpSpPr>
            <a:grpSpLocks/>
          </p:cNvGrpSpPr>
          <p:nvPr/>
        </p:nvGrpSpPr>
        <p:grpSpPr bwMode="auto">
          <a:xfrm>
            <a:off x="4521200" y="1820466"/>
            <a:ext cx="2890838" cy="1462088"/>
            <a:chOff x="2848" y="1529"/>
            <a:chExt cx="1821" cy="1228"/>
          </a:xfrm>
        </p:grpSpPr>
        <p:sp>
          <p:nvSpPr>
            <p:cNvPr id="81939" name="Freeform 19"/>
            <p:cNvSpPr>
              <a:spLocks/>
            </p:cNvSpPr>
            <p:nvPr/>
          </p:nvSpPr>
          <p:spPr bwMode="auto">
            <a:xfrm>
              <a:off x="2848" y="1529"/>
              <a:ext cx="911" cy="614"/>
            </a:xfrm>
            <a:custGeom>
              <a:avLst/>
              <a:gdLst>
                <a:gd name="T0" fmla="*/ 0 w 652"/>
                <a:gd name="T1" fmla="*/ 431 h 432"/>
                <a:gd name="T2" fmla="*/ 54 w 652"/>
                <a:gd name="T3" fmla="*/ 314 h 432"/>
                <a:gd name="T4" fmla="*/ 109 w 652"/>
                <a:gd name="T5" fmla="*/ 211 h 432"/>
                <a:gd name="T6" fmla="*/ 165 w 652"/>
                <a:gd name="T7" fmla="*/ 124 h 432"/>
                <a:gd name="T8" fmla="*/ 219 w 652"/>
                <a:gd name="T9" fmla="*/ 51 h 432"/>
                <a:gd name="T10" fmla="*/ 266 w 652"/>
                <a:gd name="T11" fmla="*/ 13 h 432"/>
                <a:gd name="T12" fmla="*/ 320 w 652"/>
                <a:gd name="T13" fmla="*/ 0 h 432"/>
                <a:gd name="T14" fmla="*/ 376 w 652"/>
                <a:gd name="T15" fmla="*/ 13 h 432"/>
                <a:gd name="T16" fmla="*/ 431 w 652"/>
                <a:gd name="T17" fmla="*/ 51 h 432"/>
                <a:gd name="T18" fmla="*/ 485 w 652"/>
                <a:gd name="T19" fmla="*/ 124 h 432"/>
                <a:gd name="T20" fmla="*/ 541 w 652"/>
                <a:gd name="T21" fmla="*/ 211 h 432"/>
                <a:gd name="T22" fmla="*/ 595 w 652"/>
                <a:gd name="T23" fmla="*/ 320 h 432"/>
                <a:gd name="T24" fmla="*/ 651 w 652"/>
                <a:gd name="T25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432">
                  <a:moveTo>
                    <a:pt x="0" y="431"/>
                  </a:moveTo>
                  <a:lnTo>
                    <a:pt x="54" y="314"/>
                  </a:lnTo>
                  <a:lnTo>
                    <a:pt x="109" y="211"/>
                  </a:lnTo>
                  <a:lnTo>
                    <a:pt x="165" y="124"/>
                  </a:lnTo>
                  <a:lnTo>
                    <a:pt x="219" y="51"/>
                  </a:lnTo>
                  <a:lnTo>
                    <a:pt x="266" y="13"/>
                  </a:lnTo>
                  <a:lnTo>
                    <a:pt x="320" y="0"/>
                  </a:lnTo>
                  <a:lnTo>
                    <a:pt x="376" y="13"/>
                  </a:lnTo>
                  <a:lnTo>
                    <a:pt x="431" y="51"/>
                  </a:lnTo>
                  <a:lnTo>
                    <a:pt x="485" y="124"/>
                  </a:lnTo>
                  <a:lnTo>
                    <a:pt x="541" y="211"/>
                  </a:lnTo>
                  <a:lnTo>
                    <a:pt x="595" y="320"/>
                  </a:lnTo>
                  <a:lnTo>
                    <a:pt x="651" y="431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auto">
            <a:xfrm>
              <a:off x="3757" y="2143"/>
              <a:ext cx="912" cy="614"/>
            </a:xfrm>
            <a:custGeom>
              <a:avLst/>
              <a:gdLst>
                <a:gd name="T0" fmla="*/ 652 w 653"/>
                <a:gd name="T1" fmla="*/ 0 h 432"/>
                <a:gd name="T2" fmla="*/ 596 w 653"/>
                <a:gd name="T3" fmla="*/ 116 h 432"/>
                <a:gd name="T4" fmla="*/ 542 w 653"/>
                <a:gd name="T5" fmla="*/ 219 h 432"/>
                <a:gd name="T6" fmla="*/ 486 w 653"/>
                <a:gd name="T7" fmla="*/ 306 h 432"/>
                <a:gd name="T8" fmla="*/ 432 w 653"/>
                <a:gd name="T9" fmla="*/ 379 h 432"/>
                <a:gd name="T10" fmla="*/ 385 w 653"/>
                <a:gd name="T11" fmla="*/ 417 h 432"/>
                <a:gd name="T12" fmla="*/ 329 w 653"/>
                <a:gd name="T13" fmla="*/ 431 h 432"/>
                <a:gd name="T14" fmla="*/ 275 w 653"/>
                <a:gd name="T15" fmla="*/ 417 h 432"/>
                <a:gd name="T16" fmla="*/ 219 w 653"/>
                <a:gd name="T17" fmla="*/ 379 h 432"/>
                <a:gd name="T18" fmla="*/ 165 w 653"/>
                <a:gd name="T19" fmla="*/ 306 h 432"/>
                <a:gd name="T20" fmla="*/ 109 w 653"/>
                <a:gd name="T21" fmla="*/ 219 h 432"/>
                <a:gd name="T22" fmla="*/ 54 w 653"/>
                <a:gd name="T23" fmla="*/ 109 h 432"/>
                <a:gd name="T24" fmla="*/ 0 w 653"/>
                <a:gd name="T2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" h="432">
                  <a:moveTo>
                    <a:pt x="652" y="0"/>
                  </a:moveTo>
                  <a:lnTo>
                    <a:pt x="596" y="116"/>
                  </a:lnTo>
                  <a:lnTo>
                    <a:pt x="542" y="219"/>
                  </a:lnTo>
                  <a:lnTo>
                    <a:pt x="486" y="306"/>
                  </a:lnTo>
                  <a:lnTo>
                    <a:pt x="432" y="379"/>
                  </a:lnTo>
                  <a:lnTo>
                    <a:pt x="385" y="417"/>
                  </a:lnTo>
                  <a:lnTo>
                    <a:pt x="329" y="431"/>
                  </a:lnTo>
                  <a:lnTo>
                    <a:pt x="275" y="417"/>
                  </a:lnTo>
                  <a:lnTo>
                    <a:pt x="219" y="379"/>
                  </a:lnTo>
                  <a:lnTo>
                    <a:pt x="165" y="306"/>
                  </a:lnTo>
                  <a:lnTo>
                    <a:pt x="109" y="219"/>
                  </a:lnTo>
                  <a:lnTo>
                    <a:pt x="54" y="109"/>
                  </a:ln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81941" name="Line 21"/>
          <p:cNvSpPr>
            <a:spLocks noChangeShapeType="1"/>
          </p:cNvSpPr>
          <p:nvPr/>
        </p:nvSpPr>
        <p:spPr bwMode="auto">
          <a:xfrm flipH="1">
            <a:off x="808038" y="2551510"/>
            <a:ext cx="266541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2087563" y="1652588"/>
            <a:ext cx="0" cy="17716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2105025" y="2140744"/>
            <a:ext cx="806450" cy="4179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2119313" y="1820466"/>
            <a:ext cx="3224212" cy="0"/>
          </a:xfrm>
          <a:prstGeom prst="line">
            <a:avLst/>
          </a:prstGeom>
          <a:noFill/>
          <a:ln w="38100">
            <a:solidFill>
              <a:srgbClr val="00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2916239" y="2145506"/>
            <a:ext cx="1912937" cy="0"/>
          </a:xfrm>
          <a:prstGeom prst="line">
            <a:avLst/>
          </a:prstGeom>
          <a:noFill/>
          <a:ln w="38100">
            <a:solidFill>
              <a:srgbClr val="00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>
            <a:off x="2416175" y="2397919"/>
            <a:ext cx="82550" cy="1476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3" name="Arc 33"/>
          <p:cNvSpPr>
            <a:spLocks/>
          </p:cNvSpPr>
          <p:nvPr/>
        </p:nvSpPr>
        <p:spPr bwMode="auto">
          <a:xfrm rot="5400000">
            <a:off x="2384227" y="1919089"/>
            <a:ext cx="155972" cy="3016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36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38100" cap="rnd">
            <a:solidFill>
              <a:srgbClr val="CC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19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732498"/>
              </p:ext>
            </p:extLst>
          </p:nvPr>
        </p:nvGraphicFramePr>
        <p:xfrm>
          <a:off x="6195219" y="1620440"/>
          <a:ext cx="24336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公式" r:id="rId7" imgW="1015920" imgH="190440" progId="Equation.3">
                  <p:embed/>
                </p:oleObj>
              </mc:Choice>
              <mc:Fallback>
                <p:oleObj name="公式" r:id="rId7" imgW="1015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19" y="1620440"/>
                        <a:ext cx="24336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3" name="Group 53"/>
          <p:cNvGrpSpPr>
            <a:grpSpLocks/>
          </p:cNvGrpSpPr>
          <p:nvPr/>
        </p:nvGrpSpPr>
        <p:grpSpPr bwMode="auto">
          <a:xfrm>
            <a:off x="4135438" y="2568179"/>
            <a:ext cx="1079500" cy="467915"/>
            <a:chOff x="2605" y="2157"/>
            <a:chExt cx="680" cy="393"/>
          </a:xfrm>
        </p:grpSpPr>
        <p:grpSp>
          <p:nvGrpSpPr>
            <p:cNvPr id="81964" name="Group 44"/>
            <p:cNvGrpSpPr>
              <a:grpSpLocks/>
            </p:cNvGrpSpPr>
            <p:nvPr/>
          </p:nvGrpSpPr>
          <p:grpSpPr bwMode="auto">
            <a:xfrm>
              <a:off x="2605" y="2157"/>
              <a:ext cx="680" cy="218"/>
              <a:chOff x="2595" y="2139"/>
              <a:chExt cx="680" cy="218"/>
            </a:xfrm>
          </p:grpSpPr>
          <p:sp>
            <p:nvSpPr>
              <p:cNvPr id="81947" name="Line 27"/>
              <p:cNvSpPr>
                <a:spLocks noChangeShapeType="1"/>
              </p:cNvSpPr>
              <p:nvPr/>
            </p:nvSpPr>
            <p:spPr bwMode="auto">
              <a:xfrm>
                <a:off x="2846" y="2139"/>
                <a:ext cx="0" cy="21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81950" name="Line 30"/>
              <p:cNvSpPr>
                <a:spLocks noChangeShapeType="1"/>
              </p:cNvSpPr>
              <p:nvPr/>
            </p:nvSpPr>
            <p:spPr bwMode="auto">
              <a:xfrm>
                <a:off x="2595" y="2248"/>
                <a:ext cx="24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81951" name="Line 31"/>
              <p:cNvSpPr>
                <a:spLocks noChangeShapeType="1"/>
              </p:cNvSpPr>
              <p:nvPr/>
            </p:nvSpPr>
            <p:spPr bwMode="auto">
              <a:xfrm>
                <a:off x="3027" y="2246"/>
                <a:ext cx="2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aphicFrame>
          <p:nvGraphicFramePr>
            <p:cNvPr id="81955" name="Object 35"/>
            <p:cNvGraphicFramePr>
              <a:graphicFrameLocks noChangeAspect="1"/>
            </p:cNvGraphicFramePr>
            <p:nvPr/>
          </p:nvGraphicFramePr>
          <p:xfrm>
            <a:off x="2847" y="2310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3" name="公式" r:id="rId9" imgW="139680" imgH="152280" progId="Equation.3">
                    <p:embed/>
                  </p:oleObj>
                </mc:Choice>
                <mc:Fallback>
                  <p:oleObj name="公式" r:id="rId9" imgW="1396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2310"/>
                          <a:ext cx="24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5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52106"/>
              </p:ext>
            </p:extLst>
          </p:nvPr>
        </p:nvGraphicFramePr>
        <p:xfrm>
          <a:off x="2544763" y="2260600"/>
          <a:ext cx="4270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公式" r:id="rId11" imgW="152280" imgH="164880" progId="Equation.3">
                  <p:embed/>
                </p:oleObj>
              </mc:Choice>
              <mc:Fallback>
                <p:oleObj name="公式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260600"/>
                        <a:ext cx="4270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67" name="Group 47"/>
          <p:cNvGrpSpPr>
            <a:grpSpLocks/>
          </p:cNvGrpSpPr>
          <p:nvPr/>
        </p:nvGrpSpPr>
        <p:grpSpPr bwMode="auto">
          <a:xfrm>
            <a:off x="5092701" y="1850232"/>
            <a:ext cx="479425" cy="716756"/>
            <a:chOff x="3693" y="2670"/>
            <a:chExt cx="302" cy="602"/>
          </a:xfrm>
        </p:grpSpPr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3791" y="2670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>
              <a:off x="3791" y="3080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81957" name="Object 37"/>
            <p:cNvGraphicFramePr>
              <a:graphicFrameLocks noChangeAspect="1"/>
            </p:cNvGraphicFramePr>
            <p:nvPr/>
          </p:nvGraphicFramePr>
          <p:xfrm>
            <a:off x="3693" y="2849"/>
            <a:ext cx="302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5" name="公式" r:id="rId13" imgW="228600" imgH="228600" progId="Equation.3">
                    <p:embed/>
                  </p:oleObj>
                </mc:Choice>
                <mc:Fallback>
                  <p:oleObj name="公式" r:id="rId13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3" y="2849"/>
                          <a:ext cx="302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2019300" y="1860950"/>
            <a:ext cx="48895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ω</a:t>
            </a:r>
            <a:endParaRPr lang="en-US" altLang="zh-CN" sz="3200" b="1">
              <a:solidFill>
                <a:srgbClr val="0066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60" name="Line 40"/>
          <p:cNvSpPr>
            <a:spLocks noChangeShapeType="1"/>
          </p:cNvSpPr>
          <p:nvPr/>
        </p:nvSpPr>
        <p:spPr bwMode="auto">
          <a:xfrm flipV="1">
            <a:off x="4829175" y="1860949"/>
            <a:ext cx="1327001" cy="29110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1971" name="Group 51"/>
          <p:cNvGrpSpPr>
            <a:grpSpLocks/>
          </p:cNvGrpSpPr>
          <p:nvPr/>
        </p:nvGrpSpPr>
        <p:grpSpPr bwMode="auto">
          <a:xfrm>
            <a:off x="4325938" y="2406254"/>
            <a:ext cx="3986212" cy="310753"/>
            <a:chOff x="2725" y="2021"/>
            <a:chExt cx="2511" cy="261"/>
          </a:xfrm>
        </p:grpSpPr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>
              <a:off x="2725" y="2143"/>
              <a:ext cx="213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81958" name="Object 38"/>
            <p:cNvGraphicFramePr>
              <a:graphicFrameLocks noChangeAspect="1"/>
            </p:cNvGraphicFramePr>
            <p:nvPr/>
          </p:nvGraphicFramePr>
          <p:xfrm>
            <a:off x="4877" y="2021"/>
            <a:ext cx="35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6" name="公式" r:id="rId14" imgW="228600" imgH="152280" progId="Equation.3">
                    <p:embed/>
                  </p:oleObj>
                </mc:Choice>
                <mc:Fallback>
                  <p:oleObj name="公式" r:id="rId14" imgW="22860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7" y="2021"/>
                          <a:ext cx="35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62" name="Line 42"/>
          <p:cNvSpPr>
            <a:spLocks noChangeShapeType="1"/>
          </p:cNvSpPr>
          <p:nvPr/>
        </p:nvSpPr>
        <p:spPr bwMode="auto">
          <a:xfrm flipH="1">
            <a:off x="4579938" y="2388394"/>
            <a:ext cx="38100" cy="5000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1969" name="Group 49"/>
          <p:cNvGrpSpPr>
            <a:grpSpLocks/>
          </p:cNvGrpSpPr>
          <p:nvPr/>
        </p:nvGrpSpPr>
        <p:grpSpPr bwMode="auto">
          <a:xfrm>
            <a:off x="4529138" y="1327548"/>
            <a:ext cx="565150" cy="2030015"/>
            <a:chOff x="2853" y="1115"/>
            <a:chExt cx="356" cy="1705"/>
          </a:xfrm>
        </p:grpSpPr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3015" y="1340"/>
              <a:ext cx="0" cy="148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1961" name="Line 41"/>
            <p:cNvSpPr>
              <a:spLocks noChangeShapeType="1"/>
            </p:cNvSpPr>
            <p:nvPr/>
          </p:nvSpPr>
          <p:spPr bwMode="auto">
            <a:xfrm flipH="1">
              <a:off x="2945" y="1886"/>
              <a:ext cx="18" cy="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2853" y="1115"/>
              <a:ext cx="3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66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u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687010" y="339502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二、相量表示法</a:t>
            </a:r>
            <a:endParaRPr lang="en-US" altLang="zh-CN" sz="2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2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20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 autoUpdateAnimBg="0"/>
      <p:bldP spid="81926" grpId="0"/>
      <p:bldP spid="81930" grpId="0"/>
      <p:bldP spid="81933" grpId="0"/>
      <p:bldP spid="81936" grpId="0" animBg="1"/>
      <p:bldP spid="81941" grpId="0" animBg="1"/>
      <p:bldP spid="81942" grpId="0" animBg="1"/>
      <p:bldP spid="81943" grpId="0" animBg="1"/>
      <p:bldP spid="81944" grpId="0" animBg="1"/>
      <p:bldP spid="81945" grpId="0" animBg="1"/>
      <p:bldP spid="81952" grpId="0" animBg="1"/>
      <p:bldP spid="81953" grpId="0" animBg="1"/>
      <p:bldP spid="81959" grpId="0"/>
      <p:bldP spid="819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15566"/>
            <a:ext cx="8218800" cy="3113100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法是利用正弦量与复数一一对应、正弦量运算与复数运算一一对应的关系，用复数来表示正弦量，借助复数运算代替正弦交流电路的稳态分析与计算，简化正弦电路分析计算的一种方法。</a:t>
            </a:r>
          </a:p>
          <a:p>
            <a:endParaRPr lang="zh-CN" alt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245569" y="2576686"/>
            <a:ext cx="6522776" cy="11669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6600"/>
                </a:solidFill>
                <a:latin typeface="宋体" charset="-122"/>
              </a:rPr>
              <a:t>   正弦量   </a:t>
            </a:r>
            <a:r>
              <a:rPr lang="zh-CN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Times New Roman" pitchFamily="18" charset="0"/>
              </a:rPr>
              <a:t>→</a:t>
            </a:r>
            <a:r>
              <a:rPr lang="zh-CN" altLang="en-US" sz="2800" b="1" dirty="0" smtClean="0">
                <a:solidFill>
                  <a:srgbClr val="006600"/>
                </a:solidFill>
              </a:rPr>
              <a:t>    </a:t>
            </a:r>
            <a:r>
              <a:rPr lang="zh-CN" altLang="en-US" sz="2800" b="1" dirty="0" smtClean="0">
                <a:solidFill>
                  <a:srgbClr val="006600"/>
                </a:solidFill>
                <a:latin typeface="宋体" charset="-122"/>
              </a:rPr>
              <a:t>复数（</a:t>
            </a:r>
            <a:r>
              <a:rPr lang="zh-CN" altLang="en-US" sz="2800" b="1" dirty="0">
                <a:solidFill>
                  <a:srgbClr val="006600"/>
                </a:solidFill>
                <a:latin typeface="宋体" charset="-122"/>
              </a:rPr>
              <a:t>相量</a:t>
            </a:r>
            <a:r>
              <a:rPr lang="zh-CN" altLang="en-US" sz="2800" b="1" dirty="0" smtClean="0">
                <a:solidFill>
                  <a:srgbClr val="006600"/>
                </a:solidFill>
                <a:latin typeface="宋体" charset="-122"/>
              </a:rPr>
              <a:t>）</a:t>
            </a:r>
            <a:endParaRPr lang="en-US" altLang="zh-CN" sz="2800" b="1" dirty="0" smtClean="0">
              <a:solidFill>
                <a:srgbClr val="006600"/>
              </a:solidFill>
              <a:latin typeface="宋体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6600"/>
                </a:solidFill>
                <a:latin typeface="宋体" charset="-122"/>
              </a:rPr>
              <a:t>正弦量运算 </a:t>
            </a:r>
            <a:r>
              <a:rPr lang="zh-CN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→</a:t>
            </a:r>
            <a:r>
              <a:rPr lang="zh-CN" altLang="en-US" sz="2800" b="1" dirty="0">
                <a:solidFill>
                  <a:srgbClr val="006600"/>
                </a:solidFill>
                <a:latin typeface="宋体" charset="-122"/>
              </a:rPr>
              <a:t> 复数运算（</a:t>
            </a:r>
            <a:r>
              <a:rPr lang="zh-CN" altLang="en-US" sz="2800" b="1" dirty="0" smtClean="0">
                <a:solidFill>
                  <a:srgbClr val="006600"/>
                </a:solidFill>
                <a:latin typeface="宋体" charset="-122"/>
              </a:rPr>
              <a:t>相量运算）</a:t>
            </a:r>
            <a:endParaRPr lang="en-US" altLang="zh-CN" sz="2800" b="1" dirty="0">
              <a:solidFill>
                <a:srgbClr val="006600"/>
              </a:solidFill>
              <a:latin typeface="宋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0466" y="4011910"/>
            <a:ext cx="7612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表示</a:t>
            </a:r>
            <a:r>
              <a:rPr lang="zh-CN" altLang="zh-CN" sz="2400" b="1" u="sng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正弦量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的复数称为</a:t>
            </a:r>
            <a:r>
              <a:rPr lang="zh-CN" altLang="zh-CN" sz="2400" b="1" u="sng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，相量用大写字母上面</a:t>
            </a:r>
            <a:endParaRPr lang="en-US" altLang="zh-CN" sz="2400" b="1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加小圆点表示，如   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16096"/>
              </p:ext>
            </p:extLst>
          </p:nvPr>
        </p:nvGraphicFramePr>
        <p:xfrm>
          <a:off x="3347864" y="4392925"/>
          <a:ext cx="295689" cy="41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Equation" r:id="rId3" imgW="164880" imgH="279360" progId="Equation.DSMT4">
                  <p:embed/>
                </p:oleObj>
              </mc:Choice>
              <mc:Fallback>
                <p:oleObj name="Equation" r:id="rId3" imgW="164880" imgH="27936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392925"/>
                        <a:ext cx="295689" cy="419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50519"/>
              </p:ext>
            </p:extLst>
          </p:nvPr>
        </p:nvGraphicFramePr>
        <p:xfrm>
          <a:off x="3923928" y="4404437"/>
          <a:ext cx="2270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5" imgW="126720" imgH="266400" progId="Equation.DSMT4">
                  <p:embed/>
                </p:oleObj>
              </mc:Choice>
              <mc:Fallback>
                <p:oleObj name="Equation" r:id="rId5" imgW="126720" imgH="26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04437"/>
                        <a:ext cx="2270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89241"/>
              </p:ext>
            </p:extLst>
          </p:nvPr>
        </p:nvGraphicFramePr>
        <p:xfrm>
          <a:off x="2154238" y="1062038"/>
          <a:ext cx="3249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公式" r:id="rId3" imgW="1409400" imgH="507960" progId="Equation.3">
                  <p:embed/>
                </p:oleObj>
              </mc:Choice>
              <mc:Fallback>
                <p:oleObj name="公式" r:id="rId3" imgW="1409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062038"/>
                        <a:ext cx="3249612" cy="9144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44563" y="1285875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b="1">
              <a:solidFill>
                <a:srgbClr val="0000FF"/>
              </a:solidFill>
              <a:latin typeface="宋体" charset="-122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712913" y="513157"/>
            <a:ext cx="3579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将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altLang="zh-CN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altLang="zh-CN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用相量表示。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</p:txBody>
      </p:sp>
      <p:grpSp>
        <p:nvGrpSpPr>
          <p:cNvPr id="84010" name="Group 42"/>
          <p:cNvGrpSpPr>
            <a:grpSpLocks/>
          </p:cNvGrpSpPr>
          <p:nvPr/>
        </p:nvGrpSpPr>
        <p:grpSpPr bwMode="auto">
          <a:xfrm>
            <a:off x="1016000" y="490535"/>
            <a:ext cx="711200" cy="607219"/>
            <a:chOff x="823" y="2697"/>
            <a:chExt cx="448" cy="510"/>
          </a:xfrm>
        </p:grpSpPr>
        <p:sp>
          <p:nvSpPr>
            <p:cNvPr id="84011" name="Oval 43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例</a:t>
              </a:r>
            </a:p>
          </p:txBody>
        </p:sp>
      </p:grpSp>
      <p:sp>
        <p:nvSpPr>
          <p:cNvPr id="84049" name="Text Box 81"/>
          <p:cNvSpPr txBox="1">
            <a:spLocks noChangeArrowheads="1"/>
          </p:cNvSpPr>
          <p:nvPr/>
        </p:nvSpPr>
        <p:spPr bwMode="auto">
          <a:xfrm>
            <a:off x="923197" y="115160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已知：</a:t>
            </a:r>
          </a:p>
        </p:txBody>
      </p:sp>
      <p:grpSp>
        <p:nvGrpSpPr>
          <p:cNvPr id="84051" name="Group 83"/>
          <p:cNvGrpSpPr>
            <a:grpSpLocks/>
          </p:cNvGrpSpPr>
          <p:nvPr/>
        </p:nvGrpSpPr>
        <p:grpSpPr bwMode="auto">
          <a:xfrm>
            <a:off x="717550" y="1658539"/>
            <a:ext cx="711200" cy="607218"/>
            <a:chOff x="823" y="2697"/>
            <a:chExt cx="448" cy="510"/>
          </a:xfrm>
        </p:grpSpPr>
        <p:sp>
          <p:nvSpPr>
            <p:cNvPr id="84052" name="Oval 84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053" name="Text Box 85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解</a:t>
              </a:r>
            </a:p>
          </p:txBody>
        </p:sp>
      </p:grpSp>
      <p:sp>
        <p:nvSpPr>
          <p:cNvPr id="31" name="Text Box 79"/>
          <p:cNvSpPr txBox="1">
            <a:spLocks noChangeArrowheads="1"/>
          </p:cNvSpPr>
          <p:nvPr/>
        </p:nvSpPr>
        <p:spPr bwMode="auto">
          <a:xfrm>
            <a:off x="728949" y="2577704"/>
            <a:ext cx="214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有效值相量：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20206"/>
              </p:ext>
            </p:extLst>
          </p:nvPr>
        </p:nvGraphicFramePr>
        <p:xfrm>
          <a:off x="2555776" y="2499743"/>
          <a:ext cx="192008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9" name="Equation" r:id="rId5" imgW="787320" imgH="634680" progId="Equation.DSMT4">
                  <p:embed/>
                </p:oleObj>
              </mc:Choice>
              <mc:Fallback>
                <p:oleObj name="Equation" r:id="rId5" imgW="7873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2499743"/>
                        <a:ext cx="1920084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716016" y="2685426"/>
            <a:ext cx="3943745" cy="10130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正弦量有效值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Times New Roman" pitchFamily="18" charset="0"/>
              </a:rPr>
              <a:t>→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相量的模</a:t>
            </a:r>
            <a:endParaRPr lang="en-US" altLang="zh-CN" sz="24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正弦量初相位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→</a:t>
            </a:r>
            <a:r>
              <a:rPr lang="zh-CN" altLang="en-US" sz="2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相量的辐角</a:t>
            </a:r>
            <a:endParaRPr lang="en-US" altLang="zh-CN" sz="24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6183" name="Picture 103" descr="C:\Users\Administrator\Desktop\2017年秋季学期\讲授课程\电工电子技术基础C\教案、首页\素材\卡通画\u=513153662,3264504110&amp;fm=27&amp;gp=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45" y="373111"/>
            <a:ext cx="1617506" cy="20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uild="p" autoUpdateAnimBg="0"/>
      <p:bldP spid="84049" grpId="0"/>
      <p:bldP spid="31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69379"/>
              </p:ext>
            </p:extLst>
          </p:nvPr>
        </p:nvGraphicFramePr>
        <p:xfrm>
          <a:off x="1409700" y="1163638"/>
          <a:ext cx="3338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8" name="公式" r:id="rId3" imgW="1447560" imgH="507960" progId="Equation.3">
                  <p:embed/>
                </p:oleObj>
              </mc:Choice>
              <mc:Fallback>
                <p:oleObj name="公式" r:id="rId3" imgW="1447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163638"/>
                        <a:ext cx="3338513" cy="9144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44563" y="1285875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b="1">
              <a:solidFill>
                <a:srgbClr val="0000FF"/>
              </a:solidFill>
              <a:latin typeface="宋体" charset="-122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107371" y="3747026"/>
            <a:ext cx="23756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/>
              <a:t> </a:t>
            </a:r>
            <a:endParaRPr lang="zh-CN" altLang="en-US" sz="140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53221" y="4239945"/>
            <a:ext cx="111280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相位：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637346" y="3654375"/>
            <a:ext cx="1339850" cy="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幅度：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3979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475066"/>
              </p:ext>
            </p:extLst>
          </p:nvPr>
        </p:nvGraphicFramePr>
        <p:xfrm>
          <a:off x="2691681" y="3777822"/>
          <a:ext cx="1306512" cy="3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9" name="公式" r:id="rId5" imgW="507960" imgH="215640" progId="Equation.3">
                  <p:embed/>
                </p:oleObj>
              </mc:Choice>
              <mc:Fallback>
                <p:oleObj name="公式" r:id="rId5" imgW="50796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681" y="3777822"/>
                        <a:ext cx="1306512" cy="36314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95487"/>
              </p:ext>
            </p:extLst>
          </p:nvPr>
        </p:nvGraphicFramePr>
        <p:xfrm>
          <a:off x="4341136" y="3861196"/>
          <a:ext cx="184150" cy="25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0" name="公式" r:id="rId7" imgW="114120" imgH="215640" progId="Equation.3">
                  <p:embed/>
                </p:oleObj>
              </mc:Choice>
              <mc:Fallback>
                <p:oleObj name="公式" r:id="rId7" imgW="11412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136" y="3861196"/>
                        <a:ext cx="184150" cy="250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01993"/>
              </p:ext>
            </p:extLst>
          </p:nvPr>
        </p:nvGraphicFramePr>
        <p:xfrm>
          <a:off x="2746375" y="4289425"/>
          <a:ext cx="1704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1" name="公式" r:id="rId9" imgW="469800" imgH="215640" progId="Equation.3">
                  <p:embed/>
                </p:oleObj>
              </mc:Choice>
              <mc:Fallback>
                <p:oleObj name="公式" r:id="rId9" imgW="46980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289425"/>
                        <a:ext cx="1704975" cy="43815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703896" y="3558908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设</a:t>
            </a: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</a:p>
        </p:txBody>
      </p:sp>
      <p:sp>
        <p:nvSpPr>
          <p:cNvPr id="83983" name="AutoShape 15"/>
          <p:cNvSpPr>
            <a:spLocks/>
          </p:cNvSpPr>
          <p:nvPr/>
        </p:nvSpPr>
        <p:spPr bwMode="auto">
          <a:xfrm>
            <a:off x="1338896" y="3907761"/>
            <a:ext cx="252412" cy="598884"/>
          </a:xfrm>
          <a:prstGeom prst="leftBrace">
            <a:avLst>
              <a:gd name="adj1" fmla="val 26363"/>
              <a:gd name="adj2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5303839" y="2624138"/>
            <a:ext cx="28987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V="1">
            <a:off x="5684838" y="1207294"/>
            <a:ext cx="0" cy="174545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4026" name="Group 58"/>
          <p:cNvGrpSpPr>
            <a:grpSpLocks/>
          </p:cNvGrpSpPr>
          <p:nvPr/>
        </p:nvGrpSpPr>
        <p:grpSpPr bwMode="auto">
          <a:xfrm>
            <a:off x="6557964" y="2265759"/>
            <a:ext cx="541337" cy="385763"/>
            <a:chOff x="4131" y="1903"/>
            <a:chExt cx="341" cy="324"/>
          </a:xfrm>
        </p:grpSpPr>
        <p:sp>
          <p:nvSpPr>
            <p:cNvPr id="83989" name="Arc 21"/>
            <p:cNvSpPr>
              <a:spLocks/>
            </p:cNvSpPr>
            <p:nvPr/>
          </p:nvSpPr>
          <p:spPr bwMode="auto">
            <a:xfrm>
              <a:off x="4131" y="1981"/>
              <a:ext cx="57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4"/>
                <a:gd name="T1" fmla="*/ 0 h 21600"/>
                <a:gd name="T2" fmla="*/ 21534 w 21534"/>
                <a:gd name="T3" fmla="*/ 19914 h 21600"/>
                <a:gd name="T4" fmla="*/ 0 w 21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4" h="21600" fill="none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</a:path>
                <a:path w="21534" h="21600" stroke="0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399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922222"/>
                </p:ext>
              </p:extLst>
            </p:nvPr>
          </p:nvGraphicFramePr>
          <p:xfrm>
            <a:off x="4209" y="1903"/>
            <a:ext cx="26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2" name="公式" r:id="rId11" imgW="164880" imgH="215640" progId="Equation.3">
                    <p:embed/>
                  </p:oleObj>
                </mc:Choice>
                <mc:Fallback>
                  <p:oleObj name="公式" r:id="rId11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" y="1903"/>
                          <a:ext cx="26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5992814" y="1972865"/>
            <a:ext cx="623887" cy="663177"/>
            <a:chOff x="3775" y="1657"/>
            <a:chExt cx="393" cy="557"/>
          </a:xfrm>
        </p:grpSpPr>
        <p:sp>
          <p:nvSpPr>
            <p:cNvPr id="83992" name="Arc 24"/>
            <p:cNvSpPr>
              <a:spLocks/>
            </p:cNvSpPr>
            <p:nvPr/>
          </p:nvSpPr>
          <p:spPr bwMode="auto">
            <a:xfrm>
              <a:off x="3775" y="1902"/>
              <a:ext cx="24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399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8563734"/>
                </p:ext>
              </p:extLst>
            </p:nvPr>
          </p:nvGraphicFramePr>
          <p:xfrm>
            <a:off x="3858" y="1657"/>
            <a:ext cx="310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3" name="公式" r:id="rId13" imgW="177480" imgH="215640" progId="Equation.3">
                    <p:embed/>
                  </p:oleObj>
                </mc:Choice>
                <mc:Fallback>
                  <p:oleObj name="公式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8" y="1657"/>
                          <a:ext cx="310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5261841" y="3287075"/>
            <a:ext cx="3573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相位哪一个</a:t>
            </a:r>
            <a:r>
              <a:rPr lang="zh-CN" alt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超前</a:t>
            </a:r>
            <a:r>
              <a:rPr lang="zh-CN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？哪一个</a:t>
            </a:r>
            <a:r>
              <a:rPr lang="zh-CN" alt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滞后</a:t>
            </a:r>
            <a:r>
              <a:rPr lang="zh-CN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？</a:t>
            </a:r>
            <a:endParaRPr lang="zh-CN" alt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4025" name="Group 57"/>
          <p:cNvGrpSpPr>
            <a:grpSpLocks/>
          </p:cNvGrpSpPr>
          <p:nvPr/>
        </p:nvGrpSpPr>
        <p:grpSpPr bwMode="auto">
          <a:xfrm>
            <a:off x="5692776" y="951310"/>
            <a:ext cx="1482725" cy="1679972"/>
            <a:chOff x="3586" y="799"/>
            <a:chExt cx="934" cy="1411"/>
          </a:xfrm>
        </p:grpSpPr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 flipV="1">
              <a:off x="3586" y="1121"/>
              <a:ext cx="661" cy="108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4017" name="Group 49"/>
            <p:cNvGrpSpPr>
              <a:grpSpLocks/>
            </p:cNvGrpSpPr>
            <p:nvPr/>
          </p:nvGrpSpPr>
          <p:grpSpPr bwMode="auto">
            <a:xfrm>
              <a:off x="4076" y="799"/>
              <a:ext cx="444" cy="446"/>
              <a:chOff x="611" y="2673"/>
              <a:chExt cx="444" cy="446"/>
            </a:xfrm>
          </p:grpSpPr>
          <p:sp>
            <p:nvSpPr>
              <p:cNvPr id="84018" name="Text Box 50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U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4024" name="Group 56"/>
          <p:cNvGrpSpPr>
            <a:grpSpLocks/>
          </p:cNvGrpSpPr>
          <p:nvPr/>
        </p:nvGrpSpPr>
        <p:grpSpPr bwMode="auto">
          <a:xfrm>
            <a:off x="5692775" y="1875235"/>
            <a:ext cx="2063750" cy="756047"/>
            <a:chOff x="3586" y="1575"/>
            <a:chExt cx="1300" cy="635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V="1">
              <a:off x="3586" y="1840"/>
              <a:ext cx="907" cy="37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4020" name="Group 52"/>
            <p:cNvGrpSpPr>
              <a:grpSpLocks/>
            </p:cNvGrpSpPr>
            <p:nvPr/>
          </p:nvGrpSpPr>
          <p:grpSpPr bwMode="auto">
            <a:xfrm>
              <a:off x="4442" y="1575"/>
              <a:ext cx="444" cy="446"/>
              <a:chOff x="611" y="2673"/>
              <a:chExt cx="444" cy="446"/>
            </a:xfrm>
          </p:grpSpPr>
          <p:sp>
            <p:nvSpPr>
              <p:cNvPr id="84021" name="Text Box 53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U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4022" name="Oval 54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4054" name="Text Box 86"/>
          <p:cNvSpPr txBox="1">
            <a:spLocks noChangeArrowheads="1"/>
          </p:cNvSpPr>
          <p:nvPr/>
        </p:nvSpPr>
        <p:spPr bwMode="auto">
          <a:xfrm>
            <a:off x="6084474" y="2763855"/>
            <a:ext cx="1536700" cy="523220"/>
          </a:xfrm>
          <a:prstGeom prst="rect">
            <a:avLst/>
          </a:prstGeom>
          <a:noFill/>
          <a:ln w="57150" cmpd="thickThin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相量图</a:t>
            </a:r>
          </a:p>
        </p:txBody>
      </p:sp>
      <p:sp>
        <p:nvSpPr>
          <p:cNvPr id="2" name="矩形 1"/>
          <p:cNvSpPr/>
          <p:nvPr/>
        </p:nvSpPr>
        <p:spPr>
          <a:xfrm>
            <a:off x="1129294" y="246176"/>
            <a:ext cx="682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zh-CN" sz="2400" b="1" dirty="0" smtClean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和复数一样，可以在复平面上用矢量表示，这种表示相量的图，称为</a:t>
            </a:r>
            <a:r>
              <a:rPr lang="zh-CN" altLang="zh-CN" sz="2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相量图</a:t>
            </a:r>
            <a:r>
              <a:rPr lang="zh-CN" altLang="zh-CN" sz="2400" b="1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86912"/>
              </p:ext>
            </p:extLst>
          </p:nvPr>
        </p:nvGraphicFramePr>
        <p:xfrm>
          <a:off x="1979713" y="2279581"/>
          <a:ext cx="1866504" cy="111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" name="Equation" r:id="rId15" imgW="787320" imgH="634680" progId="Equation.DSMT4">
                  <p:embed/>
                </p:oleObj>
              </mc:Choice>
              <mc:Fallback>
                <p:oleObj name="Equation" r:id="rId15" imgW="787320" imgH="63468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3" y="2279581"/>
                        <a:ext cx="1866504" cy="111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765027" y="1067633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+j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929141" y="269114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+1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5992814" y="4443958"/>
            <a:ext cx="985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超前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9257"/>
              </p:ext>
            </p:extLst>
          </p:nvPr>
        </p:nvGraphicFramePr>
        <p:xfrm>
          <a:off x="5591876" y="4371950"/>
          <a:ext cx="427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5" name="Equation" r:id="rId17" imgW="203040" imgH="317160" progId="Equation.DSMT4">
                  <p:embed/>
                </p:oleObj>
              </mc:Choice>
              <mc:Fallback>
                <p:oleObj name="Equation" r:id="rId17" imgW="203040" imgH="31716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876" y="4371950"/>
                        <a:ext cx="4270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60779"/>
              </p:ext>
            </p:extLst>
          </p:nvPr>
        </p:nvGraphicFramePr>
        <p:xfrm>
          <a:off x="6877050" y="4408488"/>
          <a:ext cx="4540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" name="Equation" r:id="rId19" imgW="215640" imgH="317160" progId="Equation.DSMT4">
                  <p:embed/>
                </p:oleObj>
              </mc:Choice>
              <mc:Fallback>
                <p:oleObj name="Equation" r:id="rId19" imgW="215640" imgH="31716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408488"/>
                        <a:ext cx="4540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94776"/>
              </p:ext>
            </p:extLst>
          </p:nvPr>
        </p:nvGraphicFramePr>
        <p:xfrm>
          <a:off x="7317581" y="4513069"/>
          <a:ext cx="9350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7" name="Equation" r:id="rId21" imgW="444240" imgH="228600" progId="Equation.DSMT4">
                  <p:embed/>
                </p:oleObj>
              </mc:Choice>
              <mc:Fallback>
                <p:oleObj name="Equation" r:id="rId21" imgW="44424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581" y="4513069"/>
                        <a:ext cx="9350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8163793" y="4443958"/>
            <a:ext cx="985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角度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133899" y="1208640"/>
            <a:ext cx="1447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正弦量：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313220" y="2576168"/>
            <a:ext cx="1447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相量：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9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1000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1000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000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78" grpId="0"/>
      <p:bldP spid="83982" grpId="0"/>
      <p:bldP spid="83983" grpId="0" animBg="1"/>
      <p:bldP spid="83986" grpId="0" animBg="1"/>
      <p:bldP spid="83987" grpId="0" animBg="1"/>
      <p:bldP spid="84000" grpId="0"/>
      <p:bldP spid="84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2474913" y="2402682"/>
            <a:ext cx="1439862" cy="440531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817689" y="604483"/>
            <a:ext cx="407828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同频率</a:t>
            </a:r>
            <a:r>
              <a:rPr lang="zh-CN" altLang="en-US" sz="2400" b="1" dirty="0">
                <a:solidFill>
                  <a:srgbClr val="006600"/>
                </a:solidFill>
                <a:latin typeface="宋体" charset="-122"/>
                <a:ea typeface="黑体" pitchFamily="2" charset="-122"/>
              </a:rPr>
              <a:t>正弦量相加</a:t>
            </a:r>
            <a:r>
              <a:rPr lang="en-US" altLang="zh-CN" sz="2400" b="1" dirty="0">
                <a:solidFill>
                  <a:srgbClr val="006600"/>
                </a:solidFill>
                <a:ea typeface="黑体" pitchFamily="2" charset="-122"/>
              </a:rPr>
              <a:t>——</a:t>
            </a:r>
            <a:endParaRPr lang="zh-CN" altLang="en-US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85102" name="Rectangle 110"/>
          <p:cNvSpPr>
            <a:spLocks noChangeArrowheads="1"/>
          </p:cNvSpPr>
          <p:nvPr/>
        </p:nvSpPr>
        <p:spPr bwMode="auto">
          <a:xfrm>
            <a:off x="5082382" y="547175"/>
            <a:ext cx="2441946" cy="461665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平行四边形法则</a:t>
            </a:r>
          </a:p>
        </p:txBody>
      </p:sp>
      <p:grpSp>
        <p:nvGrpSpPr>
          <p:cNvPr id="85103" name="Group 111"/>
          <p:cNvGrpSpPr>
            <a:grpSpLocks/>
          </p:cNvGrpSpPr>
          <p:nvPr/>
        </p:nvGrpSpPr>
        <p:grpSpPr bwMode="auto">
          <a:xfrm>
            <a:off x="928688" y="542922"/>
            <a:ext cx="711200" cy="607219"/>
            <a:chOff x="823" y="2697"/>
            <a:chExt cx="448" cy="510"/>
          </a:xfrm>
        </p:grpSpPr>
        <p:sp>
          <p:nvSpPr>
            <p:cNvPr id="85104" name="Oval 112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105" name="Text Box 113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例</a:t>
              </a:r>
            </a:p>
          </p:txBody>
        </p:sp>
      </p:grpSp>
      <p:graphicFrame>
        <p:nvGraphicFramePr>
          <p:cNvPr id="85106" name="Object 1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4901802"/>
              </p:ext>
            </p:extLst>
          </p:nvPr>
        </p:nvGraphicFramePr>
        <p:xfrm>
          <a:off x="2157413" y="1096963"/>
          <a:ext cx="26130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7" name="公式" r:id="rId3" imgW="1231560" imgH="457200" progId="Equation.3">
                  <p:embed/>
                </p:oleObj>
              </mc:Choice>
              <mc:Fallback>
                <p:oleObj name="公式" r:id="rId3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096963"/>
                        <a:ext cx="26130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08" name="Text Box 116"/>
          <p:cNvSpPr txBox="1">
            <a:spLocks noChangeArrowheads="1"/>
          </p:cNvSpPr>
          <p:nvPr/>
        </p:nvSpPr>
        <p:spPr bwMode="auto">
          <a:xfrm>
            <a:off x="5470526" y="1327547"/>
            <a:ext cx="2427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3300"/>
                </a:solidFill>
              </a:rPr>
              <a:t>求</a:t>
            </a:r>
            <a:r>
              <a:rPr lang="zh-CN" altLang="en-US" sz="2800" b="1" dirty="0" smtClean="0">
                <a:solidFill>
                  <a:srgbClr val="663300"/>
                </a:solidFill>
              </a:rPr>
              <a:t>：</a:t>
            </a:r>
            <a:r>
              <a:rPr lang="en-US" altLang="zh-CN" sz="28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663300"/>
                </a:solidFill>
              </a:rPr>
              <a:t>= </a:t>
            </a:r>
            <a:r>
              <a:rPr lang="en-US" altLang="zh-CN" sz="2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b="1" dirty="0" smtClean="0">
                <a:solidFill>
                  <a:srgbClr val="663300"/>
                </a:solidFill>
              </a:rPr>
              <a:t>= ?</a:t>
            </a:r>
            <a:endParaRPr lang="en-US" altLang="zh-CN" sz="2800" b="1" dirty="0">
              <a:solidFill>
                <a:srgbClr val="663300"/>
              </a:solidFill>
            </a:endParaRPr>
          </a:p>
        </p:txBody>
      </p:sp>
      <p:sp>
        <p:nvSpPr>
          <p:cNvPr id="85127" name="Line 135"/>
          <p:cNvSpPr>
            <a:spLocks noChangeShapeType="1"/>
          </p:cNvSpPr>
          <p:nvPr/>
        </p:nvSpPr>
        <p:spPr bwMode="auto">
          <a:xfrm>
            <a:off x="1123951" y="4160044"/>
            <a:ext cx="28987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128" name="Line 136"/>
          <p:cNvSpPr>
            <a:spLocks noChangeShapeType="1"/>
          </p:cNvSpPr>
          <p:nvPr/>
        </p:nvSpPr>
        <p:spPr bwMode="auto">
          <a:xfrm flipV="1">
            <a:off x="1417638" y="2655094"/>
            <a:ext cx="0" cy="174545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5129" name="Group 137"/>
          <p:cNvGrpSpPr>
            <a:grpSpLocks/>
          </p:cNvGrpSpPr>
          <p:nvPr/>
        </p:nvGrpSpPr>
        <p:grpSpPr bwMode="auto">
          <a:xfrm>
            <a:off x="2146300" y="3848100"/>
            <a:ext cx="541338" cy="338138"/>
            <a:chOff x="4131" y="1922"/>
            <a:chExt cx="341" cy="284"/>
          </a:xfrm>
        </p:grpSpPr>
        <p:sp>
          <p:nvSpPr>
            <p:cNvPr id="85130" name="Arc 138"/>
            <p:cNvSpPr>
              <a:spLocks/>
            </p:cNvSpPr>
            <p:nvPr/>
          </p:nvSpPr>
          <p:spPr bwMode="auto">
            <a:xfrm>
              <a:off x="4131" y="1981"/>
              <a:ext cx="57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4"/>
                <a:gd name="T1" fmla="*/ 0 h 21600"/>
                <a:gd name="T2" fmla="*/ 21534 w 21534"/>
                <a:gd name="T3" fmla="*/ 19914 h 21600"/>
                <a:gd name="T4" fmla="*/ 0 w 21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4" h="21600" fill="none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</a:path>
                <a:path w="21534" h="21600" stroke="0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31" name="Object 139"/>
            <p:cNvGraphicFramePr>
              <a:graphicFrameLocks noChangeAspect="1"/>
            </p:cNvGraphicFramePr>
            <p:nvPr/>
          </p:nvGraphicFramePr>
          <p:xfrm>
            <a:off x="4209" y="1922"/>
            <a:ext cx="263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8" name="公式" r:id="rId5" imgW="164880" imgH="190440" progId="Equation.3">
                    <p:embed/>
                  </p:oleObj>
                </mc:Choice>
                <mc:Fallback>
                  <p:oleObj name="公式" r:id="rId5" imgW="1648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" y="1922"/>
                          <a:ext cx="263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35" name="Group 143"/>
          <p:cNvGrpSpPr>
            <a:grpSpLocks/>
          </p:cNvGrpSpPr>
          <p:nvPr/>
        </p:nvGrpSpPr>
        <p:grpSpPr bwMode="auto">
          <a:xfrm>
            <a:off x="1425576" y="2464594"/>
            <a:ext cx="1482725" cy="1679972"/>
            <a:chOff x="3586" y="799"/>
            <a:chExt cx="934" cy="1411"/>
          </a:xfrm>
        </p:grpSpPr>
        <p:sp>
          <p:nvSpPr>
            <p:cNvPr id="85136" name="Line 144"/>
            <p:cNvSpPr>
              <a:spLocks noChangeShapeType="1"/>
            </p:cNvSpPr>
            <p:nvPr/>
          </p:nvSpPr>
          <p:spPr bwMode="auto">
            <a:xfrm flipV="1">
              <a:off x="3586" y="1121"/>
              <a:ext cx="661" cy="108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137" name="Group 145"/>
            <p:cNvGrpSpPr>
              <a:grpSpLocks/>
            </p:cNvGrpSpPr>
            <p:nvPr/>
          </p:nvGrpSpPr>
          <p:grpSpPr bwMode="auto">
            <a:xfrm>
              <a:off x="4076" y="799"/>
              <a:ext cx="444" cy="446"/>
              <a:chOff x="611" y="2673"/>
              <a:chExt cx="444" cy="446"/>
            </a:xfrm>
          </p:grpSpPr>
          <p:sp>
            <p:nvSpPr>
              <p:cNvPr id="85138" name="Text Box 146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39" name="Oval 147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5140" name="Group 148"/>
          <p:cNvGrpSpPr>
            <a:grpSpLocks/>
          </p:cNvGrpSpPr>
          <p:nvPr/>
        </p:nvGrpSpPr>
        <p:grpSpPr bwMode="auto">
          <a:xfrm>
            <a:off x="1441452" y="3388519"/>
            <a:ext cx="2063751" cy="756047"/>
            <a:chOff x="3586" y="1575"/>
            <a:chExt cx="1300" cy="635"/>
          </a:xfrm>
        </p:grpSpPr>
        <p:sp>
          <p:nvSpPr>
            <p:cNvPr id="85141" name="Line 149"/>
            <p:cNvSpPr>
              <a:spLocks noChangeShapeType="1"/>
            </p:cNvSpPr>
            <p:nvPr/>
          </p:nvSpPr>
          <p:spPr bwMode="auto">
            <a:xfrm flipV="1">
              <a:off x="3586" y="1840"/>
              <a:ext cx="907" cy="37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142" name="Group 150"/>
            <p:cNvGrpSpPr>
              <a:grpSpLocks/>
            </p:cNvGrpSpPr>
            <p:nvPr/>
          </p:nvGrpSpPr>
          <p:grpSpPr bwMode="auto">
            <a:xfrm>
              <a:off x="4442" y="1575"/>
              <a:ext cx="444" cy="446"/>
              <a:chOff x="611" y="2673"/>
              <a:chExt cx="444" cy="446"/>
            </a:xfrm>
          </p:grpSpPr>
          <p:sp>
            <p:nvSpPr>
              <p:cNvPr id="85143" name="Text Box 151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5146" name="Line 154"/>
          <p:cNvSpPr>
            <a:spLocks noChangeShapeType="1"/>
          </p:cNvSpPr>
          <p:nvPr/>
        </p:nvSpPr>
        <p:spPr bwMode="auto">
          <a:xfrm flipV="1">
            <a:off x="2868614" y="2405063"/>
            <a:ext cx="1049337" cy="1296591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5147" name="Group 155"/>
          <p:cNvGrpSpPr>
            <a:grpSpLocks/>
          </p:cNvGrpSpPr>
          <p:nvPr/>
        </p:nvGrpSpPr>
        <p:grpSpPr bwMode="auto">
          <a:xfrm>
            <a:off x="3819525" y="2262187"/>
            <a:ext cx="704850" cy="531019"/>
            <a:chOff x="611" y="2673"/>
            <a:chExt cx="444" cy="446"/>
          </a:xfrm>
        </p:grpSpPr>
        <p:sp>
          <p:nvSpPr>
            <p:cNvPr id="85148" name="Text Box 156"/>
            <p:cNvSpPr txBox="1">
              <a:spLocks noChangeArrowheads="1"/>
            </p:cNvSpPr>
            <p:nvPr/>
          </p:nvSpPr>
          <p:spPr bwMode="auto">
            <a:xfrm>
              <a:off x="611" y="2680"/>
              <a:ext cx="4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6600"/>
                  </a:solidFill>
                </a:rPr>
                <a:t> </a:t>
              </a:r>
              <a:r>
                <a:rPr lang="en-US" altLang="zh-CN" sz="28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49" name="Oval 157"/>
            <p:cNvSpPr>
              <a:spLocks noChangeArrowheads="1"/>
            </p:cNvSpPr>
            <p:nvPr/>
          </p:nvSpPr>
          <p:spPr bwMode="auto">
            <a:xfrm>
              <a:off x="755" y="2673"/>
              <a:ext cx="47" cy="47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5156" name="Line 164"/>
          <p:cNvSpPr>
            <a:spLocks noChangeShapeType="1"/>
          </p:cNvSpPr>
          <p:nvPr/>
        </p:nvSpPr>
        <p:spPr bwMode="auto">
          <a:xfrm flipV="1">
            <a:off x="1422401" y="2374107"/>
            <a:ext cx="2525713" cy="1774031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5160" name="Group 168"/>
          <p:cNvGrpSpPr>
            <a:grpSpLocks/>
          </p:cNvGrpSpPr>
          <p:nvPr/>
        </p:nvGrpSpPr>
        <p:grpSpPr bwMode="auto">
          <a:xfrm>
            <a:off x="2268539" y="3399235"/>
            <a:ext cx="566737" cy="741759"/>
            <a:chOff x="1438" y="2571"/>
            <a:chExt cx="357" cy="623"/>
          </a:xfrm>
        </p:grpSpPr>
        <p:sp>
          <p:nvSpPr>
            <p:cNvPr id="85158" name="Arc 166"/>
            <p:cNvSpPr>
              <a:spLocks/>
            </p:cNvSpPr>
            <p:nvPr/>
          </p:nvSpPr>
          <p:spPr bwMode="auto">
            <a:xfrm>
              <a:off x="1438" y="2726"/>
              <a:ext cx="320" cy="4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59" name="Object 167"/>
            <p:cNvGraphicFramePr>
              <a:graphicFrameLocks noChangeAspect="1"/>
            </p:cNvGraphicFramePr>
            <p:nvPr/>
          </p:nvGraphicFramePr>
          <p:xfrm>
            <a:off x="1574" y="2571"/>
            <a:ext cx="22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9" name="公式" r:id="rId7" imgW="126720" imgH="152280" progId="Equation.3">
                    <p:embed/>
                  </p:oleObj>
                </mc:Choice>
                <mc:Fallback>
                  <p:oleObj name="公式" r:id="rId7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" y="2571"/>
                          <a:ext cx="221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61" name="Group 169"/>
          <p:cNvGrpSpPr>
            <a:grpSpLocks/>
          </p:cNvGrpSpPr>
          <p:nvPr/>
        </p:nvGrpSpPr>
        <p:grpSpPr bwMode="auto">
          <a:xfrm>
            <a:off x="1697039" y="3619500"/>
            <a:ext cx="682625" cy="529829"/>
            <a:chOff x="1078" y="2756"/>
            <a:chExt cx="430" cy="445"/>
          </a:xfrm>
        </p:grpSpPr>
        <p:sp>
          <p:nvSpPr>
            <p:cNvPr id="85133" name="Arc 141"/>
            <p:cNvSpPr>
              <a:spLocks/>
            </p:cNvSpPr>
            <p:nvPr/>
          </p:nvSpPr>
          <p:spPr bwMode="auto">
            <a:xfrm>
              <a:off x="1078" y="2889"/>
              <a:ext cx="24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34" name="Object 142"/>
            <p:cNvGraphicFramePr>
              <a:graphicFrameLocks noChangeAspect="1"/>
            </p:cNvGraphicFramePr>
            <p:nvPr/>
          </p:nvGraphicFramePr>
          <p:xfrm>
            <a:off x="1198" y="2756"/>
            <a:ext cx="310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00" name="公式" r:id="rId9" imgW="177480" imgH="190440" progId="Equation.3">
                    <p:embed/>
                  </p:oleObj>
                </mc:Choice>
                <mc:Fallback>
                  <p:oleObj name="公式" r:id="rId9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" y="2756"/>
                          <a:ext cx="310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62" name="Group 170"/>
          <p:cNvGrpSpPr>
            <a:grpSpLocks/>
          </p:cNvGrpSpPr>
          <p:nvPr/>
        </p:nvGrpSpPr>
        <p:grpSpPr bwMode="auto">
          <a:xfrm>
            <a:off x="4591050" y="2127645"/>
            <a:ext cx="711200" cy="607218"/>
            <a:chOff x="823" y="2697"/>
            <a:chExt cx="448" cy="510"/>
          </a:xfrm>
        </p:grpSpPr>
        <p:sp>
          <p:nvSpPr>
            <p:cNvPr id="85163" name="Oval 171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164" name="Text Box 172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解</a:t>
              </a:r>
            </a:p>
          </p:txBody>
        </p:sp>
      </p:grpSp>
      <p:grpSp>
        <p:nvGrpSpPr>
          <p:cNvPr id="85193" name="Group 201"/>
          <p:cNvGrpSpPr>
            <a:grpSpLocks/>
          </p:cNvGrpSpPr>
          <p:nvPr/>
        </p:nvGrpSpPr>
        <p:grpSpPr bwMode="auto">
          <a:xfrm>
            <a:off x="5254625" y="3125289"/>
            <a:ext cx="2643188" cy="584597"/>
            <a:chOff x="3118" y="2532"/>
            <a:chExt cx="1665" cy="491"/>
          </a:xfrm>
        </p:grpSpPr>
        <p:sp>
          <p:nvSpPr>
            <p:cNvPr id="85189" name="Text Box 197"/>
            <p:cNvSpPr txBox="1">
              <a:spLocks noChangeArrowheads="1"/>
            </p:cNvSpPr>
            <p:nvPr/>
          </p:nvSpPr>
          <p:spPr bwMode="auto">
            <a:xfrm>
              <a:off x="3118" y="2532"/>
              <a:ext cx="1665" cy="491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99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6600"/>
                  </a:solidFill>
                </a:rPr>
                <a:t>      =     </a:t>
              </a:r>
              <a:r>
                <a:rPr lang="en-US" altLang="zh-CN" sz="3200" b="1" dirty="0" smtClean="0">
                  <a:solidFill>
                    <a:srgbClr val="006600"/>
                  </a:solidFill>
                </a:rPr>
                <a:t>  +</a:t>
              </a:r>
              <a:endParaRPr lang="en-US" altLang="zh-CN" sz="3200" b="1" dirty="0">
                <a:solidFill>
                  <a:srgbClr val="006600"/>
                </a:solidFill>
              </a:endParaRPr>
            </a:p>
          </p:txBody>
        </p:sp>
        <p:grpSp>
          <p:nvGrpSpPr>
            <p:cNvPr id="85153" name="Group 161"/>
            <p:cNvGrpSpPr>
              <a:grpSpLocks/>
            </p:cNvGrpSpPr>
            <p:nvPr/>
          </p:nvGrpSpPr>
          <p:grpSpPr bwMode="auto">
            <a:xfrm>
              <a:off x="3750" y="2568"/>
              <a:ext cx="344" cy="450"/>
              <a:chOff x="644" y="2673"/>
              <a:chExt cx="444" cy="450"/>
            </a:xfrm>
          </p:grpSpPr>
          <p:sp>
            <p:nvSpPr>
              <p:cNvPr id="85154" name="Text Box 162"/>
              <p:cNvSpPr txBox="1">
                <a:spLocks noChangeArrowheads="1"/>
              </p:cNvSpPr>
              <p:nvPr/>
            </p:nvSpPr>
            <p:spPr bwMode="auto">
              <a:xfrm>
                <a:off x="644" y="2684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55" name="Oval 163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5186" name="Group 194"/>
            <p:cNvGrpSpPr>
              <a:grpSpLocks/>
            </p:cNvGrpSpPr>
            <p:nvPr/>
          </p:nvGrpSpPr>
          <p:grpSpPr bwMode="auto">
            <a:xfrm>
              <a:off x="4229" y="2562"/>
              <a:ext cx="344" cy="446"/>
              <a:chOff x="611" y="2673"/>
              <a:chExt cx="444" cy="446"/>
            </a:xfrm>
          </p:grpSpPr>
          <p:sp>
            <p:nvSpPr>
              <p:cNvPr id="85187" name="Text Box 195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88" name="Oval 196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5190" name="Group 198"/>
            <p:cNvGrpSpPr>
              <a:grpSpLocks/>
            </p:cNvGrpSpPr>
            <p:nvPr/>
          </p:nvGrpSpPr>
          <p:grpSpPr bwMode="auto">
            <a:xfrm>
              <a:off x="3313" y="2567"/>
              <a:ext cx="344" cy="446"/>
              <a:chOff x="611" y="2673"/>
              <a:chExt cx="444" cy="446"/>
            </a:xfrm>
          </p:grpSpPr>
          <p:sp>
            <p:nvSpPr>
              <p:cNvPr id="85191" name="Text Box 199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192" name="Oval 200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85194" name="Object 20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291056"/>
              </p:ext>
            </p:extLst>
          </p:nvPr>
        </p:nvGraphicFramePr>
        <p:xfrm>
          <a:off x="5208588" y="3911798"/>
          <a:ext cx="2971800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1" name="公式" r:id="rId11" imgW="927000" imgH="190440" progId="Equation.3">
                  <p:embed/>
                </p:oleObj>
              </mc:Choice>
              <mc:Fallback>
                <p:oleObj name="公式" r:id="rId11" imgW="927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3911798"/>
                        <a:ext cx="2971800" cy="45839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 cmpd="sng">
                        <a:solidFill>
                          <a:srgbClr val="99FF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97" name="Text Box 205"/>
          <p:cNvSpPr txBox="1">
            <a:spLocks noChangeArrowheads="1"/>
          </p:cNvSpPr>
          <p:nvPr/>
        </p:nvSpPr>
        <p:spPr bwMode="auto">
          <a:xfrm>
            <a:off x="4281489" y="3732610"/>
            <a:ext cx="1074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即：</a:t>
            </a:r>
          </a:p>
        </p:txBody>
      </p:sp>
      <p:sp>
        <p:nvSpPr>
          <p:cNvPr id="70" name="矩形 69"/>
          <p:cNvSpPr/>
          <p:nvPr/>
        </p:nvSpPr>
        <p:spPr>
          <a:xfrm>
            <a:off x="1494671" y="2501564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+j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674641" y="417114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+1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98552"/>
              </p:ext>
            </p:extLst>
          </p:nvPr>
        </p:nvGraphicFramePr>
        <p:xfrm>
          <a:off x="5642769" y="1859482"/>
          <a:ext cx="18669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2" name="Equation" r:id="rId13" imgW="787320" imgH="660240" progId="Equation.DSMT4">
                  <p:embed/>
                </p:oleObj>
              </mc:Choice>
              <mc:Fallback>
                <p:oleObj name="Equation" r:id="rId13" imgW="787320" imgH="6602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769" y="1859482"/>
                        <a:ext cx="18669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9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5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5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85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2000"/>
                                        <p:tgtEl>
                                          <p:spTgt spid="8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2" grpId="0" animBg="1"/>
      <p:bldP spid="85006" grpId="0"/>
      <p:bldP spid="85102" grpId="0" animBg="1"/>
      <p:bldP spid="85102" grpId="1" animBg="1"/>
      <p:bldP spid="85108" grpId="0"/>
      <p:bldP spid="85127" grpId="0" animBg="1"/>
      <p:bldP spid="85128" grpId="0" animBg="1"/>
      <p:bldP spid="85146" grpId="0" animBg="1"/>
      <p:bldP spid="85156" grpId="0" animBg="1"/>
      <p:bldP spid="85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2474913" y="2402682"/>
            <a:ext cx="1439862" cy="440531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817689" y="604483"/>
            <a:ext cx="361840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同频率</a:t>
            </a:r>
            <a:r>
              <a:rPr lang="zh-CN" altLang="en-US" sz="2400" b="1" dirty="0">
                <a:solidFill>
                  <a:srgbClr val="006600"/>
                </a:solidFill>
                <a:latin typeface="宋体" charset="-122"/>
                <a:ea typeface="黑体" pitchFamily="2" charset="-122"/>
              </a:rPr>
              <a:t>正弦量</a:t>
            </a:r>
            <a:r>
              <a:rPr lang="zh-CN" altLang="en-US" sz="2400" b="1" dirty="0" smtClean="0">
                <a:solidFill>
                  <a:srgbClr val="006600"/>
                </a:solidFill>
                <a:latin typeface="宋体" charset="-122"/>
                <a:ea typeface="黑体" pitchFamily="2" charset="-122"/>
              </a:rPr>
              <a:t>相减</a:t>
            </a:r>
            <a:r>
              <a:rPr lang="en-US" altLang="zh-CN" sz="2400" b="1" dirty="0" smtClean="0">
                <a:solidFill>
                  <a:srgbClr val="006600"/>
                </a:solidFill>
                <a:ea typeface="黑体" pitchFamily="2" charset="-122"/>
              </a:rPr>
              <a:t>——</a:t>
            </a:r>
            <a:endParaRPr lang="zh-CN" altLang="en-US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85102" name="Rectangle 110"/>
          <p:cNvSpPr>
            <a:spLocks noChangeArrowheads="1"/>
          </p:cNvSpPr>
          <p:nvPr/>
        </p:nvSpPr>
        <p:spPr bwMode="auto">
          <a:xfrm>
            <a:off x="5152594" y="627009"/>
            <a:ext cx="2405339" cy="461665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平行四边形法则</a:t>
            </a:r>
          </a:p>
        </p:txBody>
      </p:sp>
      <p:grpSp>
        <p:nvGrpSpPr>
          <p:cNvPr id="85103" name="Group 111"/>
          <p:cNvGrpSpPr>
            <a:grpSpLocks/>
          </p:cNvGrpSpPr>
          <p:nvPr/>
        </p:nvGrpSpPr>
        <p:grpSpPr bwMode="auto">
          <a:xfrm>
            <a:off x="928688" y="542922"/>
            <a:ext cx="711200" cy="607219"/>
            <a:chOff x="823" y="2697"/>
            <a:chExt cx="448" cy="510"/>
          </a:xfrm>
        </p:grpSpPr>
        <p:sp>
          <p:nvSpPr>
            <p:cNvPr id="85104" name="Oval 112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105" name="Text Box 113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例</a:t>
              </a:r>
            </a:p>
          </p:txBody>
        </p:sp>
      </p:grpSp>
      <p:graphicFrame>
        <p:nvGraphicFramePr>
          <p:cNvPr id="85106" name="Object 1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4643439"/>
              </p:ext>
            </p:extLst>
          </p:nvPr>
        </p:nvGraphicFramePr>
        <p:xfrm>
          <a:off x="2157413" y="1096963"/>
          <a:ext cx="26130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公式" r:id="rId3" imgW="1231560" imgH="457200" progId="Equation.3">
                  <p:embed/>
                </p:oleObj>
              </mc:Choice>
              <mc:Fallback>
                <p:oleObj name="公式" r:id="rId3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096963"/>
                        <a:ext cx="26130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08" name="Text Box 116"/>
          <p:cNvSpPr txBox="1">
            <a:spLocks noChangeArrowheads="1"/>
          </p:cNvSpPr>
          <p:nvPr/>
        </p:nvSpPr>
        <p:spPr bwMode="auto">
          <a:xfrm>
            <a:off x="5470526" y="1327547"/>
            <a:ext cx="2197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3300"/>
                </a:solidFill>
              </a:rPr>
              <a:t>求</a:t>
            </a:r>
            <a:r>
              <a:rPr lang="zh-CN" altLang="en-US" sz="2800" b="1" dirty="0" smtClean="0">
                <a:solidFill>
                  <a:srgbClr val="663300"/>
                </a:solidFill>
              </a:rPr>
              <a:t>：</a:t>
            </a:r>
            <a:r>
              <a:rPr lang="en-US" altLang="zh-CN" sz="2800" b="1" i="1" dirty="0" err="1" smtClean="0">
                <a:solidFill>
                  <a:srgbClr val="663300"/>
                </a:solidFill>
              </a:rPr>
              <a:t>i</a:t>
            </a:r>
            <a:r>
              <a:rPr lang="en-US" altLang="zh-CN" sz="2800" b="1" i="1" dirty="0" smtClean="0">
                <a:solidFill>
                  <a:srgbClr val="663300"/>
                </a:solidFill>
              </a:rPr>
              <a:t> </a:t>
            </a:r>
            <a:r>
              <a:rPr lang="en-US" altLang="zh-CN" sz="2800" b="1" dirty="0" smtClean="0">
                <a:solidFill>
                  <a:srgbClr val="663300"/>
                </a:solidFill>
              </a:rPr>
              <a:t>= </a:t>
            </a:r>
            <a:r>
              <a:rPr lang="en-US" altLang="zh-CN" sz="2800" b="1" i="1" dirty="0" smtClean="0">
                <a:solidFill>
                  <a:srgbClr val="663300"/>
                </a:solidFill>
              </a:rPr>
              <a:t>i</a:t>
            </a:r>
            <a:r>
              <a:rPr lang="en-US" altLang="zh-CN" sz="2800" b="1" baseline="-25000" dirty="0" smtClean="0">
                <a:solidFill>
                  <a:srgbClr val="663300"/>
                </a:solidFill>
              </a:rPr>
              <a:t>1</a:t>
            </a:r>
            <a:r>
              <a:rPr lang="en-US" altLang="zh-CN" sz="2800" b="1" dirty="0" smtClean="0">
                <a:solidFill>
                  <a:srgbClr val="663300"/>
                </a:solidFill>
              </a:rPr>
              <a:t>-</a:t>
            </a:r>
            <a:r>
              <a:rPr lang="en-US" altLang="zh-CN" sz="2800" b="1" i="1" dirty="0" smtClean="0">
                <a:solidFill>
                  <a:srgbClr val="663300"/>
                </a:solidFill>
              </a:rPr>
              <a:t>i</a:t>
            </a:r>
            <a:r>
              <a:rPr lang="en-US" altLang="zh-CN" sz="2800" b="1" baseline="-25000" dirty="0" smtClean="0">
                <a:solidFill>
                  <a:srgbClr val="663300"/>
                </a:solidFill>
              </a:rPr>
              <a:t>2 </a:t>
            </a:r>
            <a:r>
              <a:rPr lang="en-US" altLang="zh-CN" sz="2800" b="1" dirty="0" smtClean="0">
                <a:solidFill>
                  <a:srgbClr val="663300"/>
                </a:solidFill>
              </a:rPr>
              <a:t>= ?</a:t>
            </a:r>
            <a:endParaRPr lang="en-US" altLang="zh-CN" sz="2800" b="1" dirty="0">
              <a:solidFill>
                <a:srgbClr val="663300"/>
              </a:solidFill>
            </a:endParaRPr>
          </a:p>
        </p:txBody>
      </p:sp>
      <p:sp>
        <p:nvSpPr>
          <p:cNvPr id="85127" name="Line 135"/>
          <p:cNvSpPr>
            <a:spLocks noChangeShapeType="1"/>
          </p:cNvSpPr>
          <p:nvPr/>
        </p:nvSpPr>
        <p:spPr bwMode="auto">
          <a:xfrm>
            <a:off x="1123951" y="4160044"/>
            <a:ext cx="28987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128" name="Line 136"/>
          <p:cNvSpPr>
            <a:spLocks noChangeShapeType="1"/>
          </p:cNvSpPr>
          <p:nvPr/>
        </p:nvSpPr>
        <p:spPr bwMode="auto">
          <a:xfrm flipV="1">
            <a:off x="1417638" y="2655094"/>
            <a:ext cx="0" cy="174545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5129" name="Group 137"/>
          <p:cNvGrpSpPr>
            <a:grpSpLocks/>
          </p:cNvGrpSpPr>
          <p:nvPr/>
        </p:nvGrpSpPr>
        <p:grpSpPr bwMode="auto">
          <a:xfrm>
            <a:off x="2146300" y="3825475"/>
            <a:ext cx="541338" cy="384572"/>
            <a:chOff x="4131" y="1903"/>
            <a:chExt cx="341" cy="323"/>
          </a:xfrm>
        </p:grpSpPr>
        <p:sp>
          <p:nvSpPr>
            <p:cNvPr id="85130" name="Arc 138"/>
            <p:cNvSpPr>
              <a:spLocks/>
            </p:cNvSpPr>
            <p:nvPr/>
          </p:nvSpPr>
          <p:spPr bwMode="auto">
            <a:xfrm>
              <a:off x="4131" y="1981"/>
              <a:ext cx="57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34"/>
                <a:gd name="T1" fmla="*/ 0 h 21600"/>
                <a:gd name="T2" fmla="*/ 21534 w 21534"/>
                <a:gd name="T3" fmla="*/ 19914 h 21600"/>
                <a:gd name="T4" fmla="*/ 0 w 215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34" h="21600" fill="none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</a:path>
                <a:path w="21534" h="21600" stroke="0" extrusionOk="0">
                  <a:moveTo>
                    <a:pt x="-1" y="0"/>
                  </a:moveTo>
                  <a:cubicBezTo>
                    <a:pt x="11275" y="0"/>
                    <a:pt x="20653" y="8672"/>
                    <a:pt x="21534" y="199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31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5794917"/>
                </p:ext>
              </p:extLst>
            </p:nvPr>
          </p:nvGraphicFramePr>
          <p:xfrm>
            <a:off x="4209" y="1903"/>
            <a:ext cx="263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49" name="公式" r:id="rId5" imgW="164880" imgH="215640" progId="Equation.3">
                    <p:embed/>
                  </p:oleObj>
                </mc:Choice>
                <mc:Fallback>
                  <p:oleObj name="公式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" y="1903"/>
                          <a:ext cx="263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35" name="Group 143"/>
          <p:cNvGrpSpPr>
            <a:grpSpLocks/>
          </p:cNvGrpSpPr>
          <p:nvPr/>
        </p:nvGrpSpPr>
        <p:grpSpPr bwMode="auto">
          <a:xfrm>
            <a:off x="1425576" y="2624138"/>
            <a:ext cx="1136650" cy="1520428"/>
            <a:chOff x="3586" y="933"/>
            <a:chExt cx="716" cy="1277"/>
          </a:xfrm>
        </p:grpSpPr>
        <p:sp>
          <p:nvSpPr>
            <p:cNvPr id="85136" name="Line 144"/>
            <p:cNvSpPr>
              <a:spLocks noChangeShapeType="1"/>
            </p:cNvSpPr>
            <p:nvPr/>
          </p:nvSpPr>
          <p:spPr bwMode="auto">
            <a:xfrm flipV="1">
              <a:off x="3586" y="1121"/>
              <a:ext cx="661" cy="108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137" name="Group 145"/>
            <p:cNvGrpSpPr>
              <a:grpSpLocks/>
            </p:cNvGrpSpPr>
            <p:nvPr/>
          </p:nvGrpSpPr>
          <p:grpSpPr bwMode="auto">
            <a:xfrm>
              <a:off x="3858" y="933"/>
              <a:ext cx="444" cy="439"/>
              <a:chOff x="393" y="2807"/>
              <a:chExt cx="444" cy="439"/>
            </a:xfrm>
          </p:grpSpPr>
          <p:sp>
            <p:nvSpPr>
              <p:cNvPr id="85138" name="Text Box 146"/>
              <p:cNvSpPr txBox="1">
                <a:spLocks noChangeArrowheads="1"/>
              </p:cNvSpPr>
              <p:nvPr/>
            </p:nvSpPr>
            <p:spPr bwMode="auto">
              <a:xfrm>
                <a:off x="393" y="2807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39" name="Oval 147"/>
              <p:cNvSpPr>
                <a:spLocks noChangeArrowheads="1"/>
              </p:cNvSpPr>
              <p:nvPr/>
            </p:nvSpPr>
            <p:spPr bwMode="auto">
              <a:xfrm>
                <a:off x="538" y="2829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5140" name="Group 148"/>
          <p:cNvGrpSpPr>
            <a:grpSpLocks/>
          </p:cNvGrpSpPr>
          <p:nvPr/>
        </p:nvGrpSpPr>
        <p:grpSpPr bwMode="auto">
          <a:xfrm>
            <a:off x="1441450" y="3682605"/>
            <a:ext cx="2063750" cy="522685"/>
            <a:chOff x="3586" y="1822"/>
            <a:chExt cx="1300" cy="439"/>
          </a:xfrm>
        </p:grpSpPr>
        <p:sp>
          <p:nvSpPr>
            <p:cNvPr id="85141" name="Line 149"/>
            <p:cNvSpPr>
              <a:spLocks noChangeShapeType="1"/>
            </p:cNvSpPr>
            <p:nvPr/>
          </p:nvSpPr>
          <p:spPr bwMode="auto">
            <a:xfrm flipV="1">
              <a:off x="3586" y="1840"/>
              <a:ext cx="907" cy="37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142" name="Group 150"/>
            <p:cNvGrpSpPr>
              <a:grpSpLocks/>
            </p:cNvGrpSpPr>
            <p:nvPr/>
          </p:nvGrpSpPr>
          <p:grpSpPr bwMode="auto">
            <a:xfrm>
              <a:off x="4442" y="1822"/>
              <a:ext cx="444" cy="439"/>
              <a:chOff x="611" y="2920"/>
              <a:chExt cx="444" cy="439"/>
            </a:xfrm>
          </p:grpSpPr>
          <p:sp>
            <p:nvSpPr>
              <p:cNvPr id="85143" name="Text Box 151"/>
              <p:cNvSpPr txBox="1">
                <a:spLocks noChangeArrowheads="1"/>
              </p:cNvSpPr>
              <p:nvPr/>
            </p:nvSpPr>
            <p:spPr bwMode="auto">
              <a:xfrm>
                <a:off x="611" y="292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/>
            </p:nvSpPr>
            <p:spPr bwMode="auto">
              <a:xfrm>
                <a:off x="755" y="2962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5146" name="Line 154"/>
          <p:cNvSpPr>
            <a:spLocks noChangeShapeType="1"/>
          </p:cNvSpPr>
          <p:nvPr/>
        </p:nvSpPr>
        <p:spPr bwMode="auto">
          <a:xfrm flipV="1">
            <a:off x="2868614" y="2405063"/>
            <a:ext cx="1049337" cy="1296591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5147" name="Group 155"/>
          <p:cNvGrpSpPr>
            <a:grpSpLocks/>
          </p:cNvGrpSpPr>
          <p:nvPr/>
        </p:nvGrpSpPr>
        <p:grpSpPr bwMode="auto">
          <a:xfrm>
            <a:off x="2601913" y="3061098"/>
            <a:ext cx="704850" cy="522684"/>
            <a:chOff x="-159" y="2917"/>
            <a:chExt cx="444" cy="439"/>
          </a:xfrm>
        </p:grpSpPr>
        <p:sp>
          <p:nvSpPr>
            <p:cNvPr id="85148" name="Text Box 156"/>
            <p:cNvSpPr txBox="1">
              <a:spLocks noChangeArrowheads="1"/>
            </p:cNvSpPr>
            <p:nvPr/>
          </p:nvSpPr>
          <p:spPr bwMode="auto">
            <a:xfrm>
              <a:off x="-159" y="2917"/>
              <a:ext cx="4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6600"/>
                  </a:solidFill>
                </a:rPr>
                <a:t> </a:t>
              </a:r>
              <a:r>
                <a:rPr lang="en-US" altLang="zh-CN" sz="28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49" name="Oval 157"/>
            <p:cNvSpPr>
              <a:spLocks noChangeArrowheads="1"/>
            </p:cNvSpPr>
            <p:nvPr/>
          </p:nvSpPr>
          <p:spPr bwMode="auto">
            <a:xfrm>
              <a:off x="16" y="2968"/>
              <a:ext cx="47" cy="47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5156" name="Line 164"/>
          <p:cNvSpPr>
            <a:spLocks noChangeShapeType="1"/>
          </p:cNvSpPr>
          <p:nvPr/>
        </p:nvSpPr>
        <p:spPr bwMode="auto">
          <a:xfrm>
            <a:off x="2486854" y="2885531"/>
            <a:ext cx="381759" cy="81850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5160" name="Group 168"/>
          <p:cNvGrpSpPr>
            <a:grpSpLocks/>
          </p:cNvGrpSpPr>
          <p:nvPr/>
        </p:nvGrpSpPr>
        <p:grpSpPr bwMode="auto">
          <a:xfrm>
            <a:off x="1640287" y="4204761"/>
            <a:ext cx="622300" cy="375047"/>
            <a:chOff x="1337" y="2487"/>
            <a:chExt cx="392" cy="315"/>
          </a:xfrm>
        </p:grpSpPr>
        <p:sp>
          <p:nvSpPr>
            <p:cNvPr id="85158" name="Arc 166"/>
            <p:cNvSpPr>
              <a:spLocks/>
            </p:cNvSpPr>
            <p:nvPr/>
          </p:nvSpPr>
          <p:spPr bwMode="auto">
            <a:xfrm flipV="1">
              <a:off x="1337" y="2487"/>
              <a:ext cx="156" cy="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59" name="Object 1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065518"/>
                </p:ext>
              </p:extLst>
            </p:nvPr>
          </p:nvGraphicFramePr>
          <p:xfrm>
            <a:off x="1508" y="2549"/>
            <a:ext cx="22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0" name="公式" r:id="rId7" imgW="126720" imgH="152280" progId="Equation.3">
                    <p:embed/>
                  </p:oleObj>
                </mc:Choice>
                <mc:Fallback>
                  <p:oleObj name="公式" r:id="rId7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8" y="2549"/>
                          <a:ext cx="221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61" name="Group 169"/>
          <p:cNvGrpSpPr>
            <a:grpSpLocks/>
          </p:cNvGrpSpPr>
          <p:nvPr/>
        </p:nvGrpSpPr>
        <p:grpSpPr bwMode="auto">
          <a:xfrm>
            <a:off x="1697039" y="3594496"/>
            <a:ext cx="682625" cy="554832"/>
            <a:chOff x="1078" y="2735"/>
            <a:chExt cx="430" cy="466"/>
          </a:xfrm>
        </p:grpSpPr>
        <p:sp>
          <p:nvSpPr>
            <p:cNvPr id="85133" name="Arc 141"/>
            <p:cNvSpPr>
              <a:spLocks/>
            </p:cNvSpPr>
            <p:nvPr/>
          </p:nvSpPr>
          <p:spPr bwMode="auto">
            <a:xfrm>
              <a:off x="1078" y="2889"/>
              <a:ext cx="24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9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</a:path>
                <a:path w="21600" h="21600" stroke="0" extrusionOk="0">
                  <a:moveTo>
                    <a:pt x="88" y="0"/>
                  </a:moveTo>
                  <a:cubicBezTo>
                    <a:pt x="11983" y="49"/>
                    <a:pt x="21600" y="9705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5134" name="Objec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4598090"/>
                </p:ext>
              </p:extLst>
            </p:nvPr>
          </p:nvGraphicFramePr>
          <p:xfrm>
            <a:off x="1198" y="2735"/>
            <a:ext cx="31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1" name="公式" r:id="rId9" imgW="177480" imgH="215640" progId="Equation.3">
                    <p:embed/>
                  </p:oleObj>
                </mc:Choice>
                <mc:Fallback>
                  <p:oleObj name="公式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" y="2735"/>
                          <a:ext cx="31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162" name="Group 170"/>
          <p:cNvGrpSpPr>
            <a:grpSpLocks/>
          </p:cNvGrpSpPr>
          <p:nvPr/>
        </p:nvGrpSpPr>
        <p:grpSpPr bwMode="auto">
          <a:xfrm>
            <a:off x="4591050" y="2127645"/>
            <a:ext cx="711200" cy="607218"/>
            <a:chOff x="823" y="2697"/>
            <a:chExt cx="448" cy="510"/>
          </a:xfrm>
        </p:grpSpPr>
        <p:sp>
          <p:nvSpPr>
            <p:cNvPr id="85163" name="Oval 171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164" name="Text Box 172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</a:rPr>
                <a:t>解</a:t>
              </a:r>
            </a:p>
          </p:txBody>
        </p:sp>
      </p:grpSp>
      <p:grpSp>
        <p:nvGrpSpPr>
          <p:cNvPr id="85193" name="Group 201"/>
          <p:cNvGrpSpPr>
            <a:grpSpLocks/>
          </p:cNvGrpSpPr>
          <p:nvPr/>
        </p:nvGrpSpPr>
        <p:grpSpPr bwMode="auto">
          <a:xfrm>
            <a:off x="5277126" y="3188418"/>
            <a:ext cx="2643188" cy="584597"/>
            <a:chOff x="3118" y="2532"/>
            <a:chExt cx="1665" cy="491"/>
          </a:xfrm>
        </p:grpSpPr>
        <p:sp>
          <p:nvSpPr>
            <p:cNvPr id="85189" name="Text Box 197"/>
            <p:cNvSpPr txBox="1">
              <a:spLocks noChangeArrowheads="1"/>
            </p:cNvSpPr>
            <p:nvPr/>
          </p:nvSpPr>
          <p:spPr bwMode="auto">
            <a:xfrm>
              <a:off x="3118" y="2532"/>
              <a:ext cx="1665" cy="491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99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6600"/>
                  </a:solidFill>
                </a:rPr>
                <a:t>      </a:t>
              </a:r>
              <a:r>
                <a:rPr lang="en-US" altLang="zh-CN" sz="3200" b="1" dirty="0" smtClean="0">
                  <a:solidFill>
                    <a:srgbClr val="006600"/>
                  </a:solidFill>
                </a:rPr>
                <a:t>=       -</a:t>
              </a:r>
              <a:endParaRPr lang="en-US" altLang="zh-CN" sz="3200" b="1" dirty="0">
                <a:solidFill>
                  <a:srgbClr val="006600"/>
                </a:solidFill>
              </a:endParaRPr>
            </a:p>
          </p:txBody>
        </p:sp>
        <p:grpSp>
          <p:nvGrpSpPr>
            <p:cNvPr id="85153" name="Group 161"/>
            <p:cNvGrpSpPr>
              <a:grpSpLocks/>
            </p:cNvGrpSpPr>
            <p:nvPr/>
          </p:nvGrpSpPr>
          <p:grpSpPr bwMode="auto">
            <a:xfrm>
              <a:off x="3724" y="2568"/>
              <a:ext cx="344" cy="446"/>
              <a:chOff x="611" y="2673"/>
              <a:chExt cx="444" cy="446"/>
            </a:xfrm>
          </p:grpSpPr>
          <p:sp>
            <p:nvSpPr>
              <p:cNvPr id="85154" name="Text Box 162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55" name="Oval 163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5186" name="Group 194"/>
            <p:cNvGrpSpPr>
              <a:grpSpLocks/>
            </p:cNvGrpSpPr>
            <p:nvPr/>
          </p:nvGrpSpPr>
          <p:grpSpPr bwMode="auto">
            <a:xfrm>
              <a:off x="4229" y="2562"/>
              <a:ext cx="344" cy="446"/>
              <a:chOff x="611" y="2673"/>
              <a:chExt cx="444" cy="446"/>
            </a:xfrm>
          </p:grpSpPr>
          <p:sp>
            <p:nvSpPr>
              <p:cNvPr id="85187" name="Text Box 195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5188" name="Oval 196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5190" name="Group 198"/>
            <p:cNvGrpSpPr>
              <a:grpSpLocks/>
            </p:cNvGrpSpPr>
            <p:nvPr/>
          </p:nvGrpSpPr>
          <p:grpSpPr bwMode="auto">
            <a:xfrm>
              <a:off x="3313" y="2567"/>
              <a:ext cx="344" cy="446"/>
              <a:chOff x="611" y="2673"/>
              <a:chExt cx="444" cy="446"/>
            </a:xfrm>
          </p:grpSpPr>
          <p:sp>
            <p:nvSpPr>
              <p:cNvPr id="85191" name="Text Box 199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192" name="Oval 200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85194" name="Object 20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0458262"/>
              </p:ext>
            </p:extLst>
          </p:nvPr>
        </p:nvGraphicFramePr>
        <p:xfrm>
          <a:off x="5245101" y="4121417"/>
          <a:ext cx="2971800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2" name="公式" r:id="rId11" imgW="927000" imgH="190440" progId="Equation.3">
                  <p:embed/>
                </p:oleObj>
              </mc:Choice>
              <mc:Fallback>
                <p:oleObj name="公式" r:id="rId11" imgW="927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1" y="4121417"/>
                        <a:ext cx="2971800" cy="45839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 cmpd="sng">
                        <a:solidFill>
                          <a:srgbClr val="99FF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197" name="Text Box 205"/>
          <p:cNvSpPr txBox="1">
            <a:spLocks noChangeArrowheads="1"/>
          </p:cNvSpPr>
          <p:nvPr/>
        </p:nvSpPr>
        <p:spPr bwMode="auto">
          <a:xfrm>
            <a:off x="4281489" y="3732610"/>
            <a:ext cx="1074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即：</a:t>
            </a:r>
          </a:p>
        </p:txBody>
      </p:sp>
      <p:sp>
        <p:nvSpPr>
          <p:cNvPr id="70" name="矩形 69"/>
          <p:cNvSpPr/>
          <p:nvPr/>
        </p:nvSpPr>
        <p:spPr>
          <a:xfrm>
            <a:off x="1494671" y="2501564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+j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674641" y="417114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6600"/>
                </a:solidFill>
              </a:rPr>
              <a:t>+1</a:t>
            </a:r>
            <a:endParaRPr lang="en-US" altLang="zh-CN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35027"/>
              </p:ext>
            </p:extLst>
          </p:nvPr>
        </p:nvGraphicFramePr>
        <p:xfrm>
          <a:off x="5642769" y="1859482"/>
          <a:ext cx="18669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Equation" r:id="rId13" imgW="787320" imgH="660240" progId="Equation.DSMT4">
                  <p:embed/>
                </p:oleObj>
              </mc:Choice>
              <mc:Fallback>
                <p:oleObj name="Equation" r:id="rId13" imgW="7873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769" y="1859482"/>
                        <a:ext cx="18669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164"/>
          <p:cNvSpPr>
            <a:spLocks noChangeShapeType="1"/>
          </p:cNvSpPr>
          <p:nvPr/>
        </p:nvSpPr>
        <p:spPr bwMode="auto">
          <a:xfrm>
            <a:off x="1453805" y="4171149"/>
            <a:ext cx="381759" cy="818503"/>
          </a:xfrm>
          <a:prstGeom prst="line">
            <a:avLst/>
          </a:prstGeom>
          <a:noFill/>
          <a:ln w="57150">
            <a:solidFill>
              <a:srgbClr val="99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7" name="Group 155"/>
          <p:cNvGrpSpPr>
            <a:grpSpLocks/>
          </p:cNvGrpSpPr>
          <p:nvPr/>
        </p:nvGrpSpPr>
        <p:grpSpPr bwMode="auto">
          <a:xfrm>
            <a:off x="1689500" y="4608975"/>
            <a:ext cx="704850" cy="522684"/>
            <a:chOff x="-159" y="2941"/>
            <a:chExt cx="444" cy="439"/>
          </a:xfrm>
        </p:grpSpPr>
        <p:sp>
          <p:nvSpPr>
            <p:cNvPr id="58" name="Text Box 156"/>
            <p:cNvSpPr txBox="1">
              <a:spLocks noChangeArrowheads="1"/>
            </p:cNvSpPr>
            <p:nvPr/>
          </p:nvSpPr>
          <p:spPr bwMode="auto">
            <a:xfrm>
              <a:off x="-159" y="2941"/>
              <a:ext cx="4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6600"/>
                  </a:solidFill>
                </a:rPr>
                <a:t> </a:t>
              </a:r>
              <a:r>
                <a:rPr lang="en-US" altLang="zh-CN" sz="28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157"/>
            <p:cNvSpPr>
              <a:spLocks noChangeArrowheads="1"/>
            </p:cNvSpPr>
            <p:nvPr/>
          </p:nvSpPr>
          <p:spPr bwMode="auto">
            <a:xfrm>
              <a:off x="16" y="2968"/>
              <a:ext cx="47" cy="47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5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5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5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85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2000"/>
                                        <p:tgtEl>
                                          <p:spTgt spid="8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2" grpId="0" animBg="1"/>
      <p:bldP spid="85006" grpId="0"/>
      <p:bldP spid="85102" grpId="0" animBg="1"/>
      <p:bldP spid="85102" grpId="1" animBg="1"/>
      <p:bldP spid="85108" grpId="0"/>
      <p:bldP spid="85127" grpId="0" animBg="1"/>
      <p:bldP spid="85128" grpId="0" animBg="1"/>
      <p:bldP spid="85146" grpId="0" animBg="1"/>
      <p:bldP spid="85156" grpId="0" animBg="1"/>
      <p:bldP spid="85197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91021" y="2563418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求：</a:t>
            </a:r>
          </a:p>
        </p:txBody>
      </p:sp>
      <p:graphicFrame>
        <p:nvGraphicFramePr>
          <p:cNvPr id="8704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640601"/>
              </p:ext>
            </p:extLst>
          </p:nvPr>
        </p:nvGraphicFramePr>
        <p:xfrm>
          <a:off x="2778126" y="2636046"/>
          <a:ext cx="23050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4" name="公式" r:id="rId3" imgW="279360" imgH="215640" progId="Equation.3">
                  <p:embed/>
                </p:oleObj>
              </mc:Choice>
              <mc:Fallback>
                <p:oleObj name="公式" r:id="rId3" imgW="27936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6" y="2636046"/>
                        <a:ext cx="2305050" cy="5572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958323" y="444820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已知相量，求瞬时值。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747713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3186113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7051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40802"/>
              </p:ext>
            </p:extLst>
          </p:nvPr>
        </p:nvGraphicFramePr>
        <p:xfrm>
          <a:off x="1634331" y="3867894"/>
          <a:ext cx="5418138" cy="86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公式" r:id="rId5" imgW="1879560" imgH="507960" progId="Equation.3">
                  <p:embed/>
                </p:oleObj>
              </mc:Choice>
              <mc:Fallback>
                <p:oleObj name="公式" r:id="rId5" imgW="1879560" imgH="507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331" y="3867894"/>
                        <a:ext cx="5418138" cy="865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3" name="Object 1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924403"/>
              </p:ext>
            </p:extLst>
          </p:nvPr>
        </p:nvGraphicFramePr>
        <p:xfrm>
          <a:off x="1685131" y="3266887"/>
          <a:ext cx="5316538" cy="51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name="公式" r:id="rId7" imgW="1803240" imgH="266400" progId="Equation.3">
                  <p:embed/>
                </p:oleObj>
              </mc:Choice>
              <mc:Fallback>
                <p:oleObj name="公式" r:id="rId7" imgW="1803240" imgH="266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131" y="3266887"/>
                        <a:ext cx="5316538" cy="51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971081" y="991726"/>
            <a:ext cx="70112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663300"/>
                </a:solidFill>
                <a:latin typeface="黑体" pitchFamily="2" charset="-122"/>
                <a:ea typeface="黑体" pitchFamily="2" charset="-122"/>
              </a:rPr>
              <a:t>已知两个频率都为</a:t>
            </a:r>
            <a:r>
              <a:rPr lang="en-US" altLang="zh-CN" sz="2400" b="1" dirty="0">
                <a:solidFill>
                  <a:srgbClr val="663300"/>
                </a:solidFill>
                <a:ea typeface="黑体" pitchFamily="2" charset="-122"/>
              </a:rPr>
              <a:t>1000 Hz</a:t>
            </a:r>
            <a:r>
              <a:rPr lang="zh-CN" altLang="en-US" sz="2400" b="1" dirty="0">
                <a:solidFill>
                  <a:srgbClr val="663300"/>
                </a:solidFill>
                <a:latin typeface="黑体" pitchFamily="2" charset="-122"/>
                <a:ea typeface="黑体" pitchFamily="2" charset="-122"/>
              </a:rPr>
              <a:t>的正弦电流其相量形式为：</a:t>
            </a:r>
          </a:p>
        </p:txBody>
      </p:sp>
      <p:grpSp>
        <p:nvGrpSpPr>
          <p:cNvPr id="87078" name="Group 38"/>
          <p:cNvGrpSpPr>
            <a:grpSpLocks/>
          </p:cNvGrpSpPr>
          <p:nvPr/>
        </p:nvGrpSpPr>
        <p:grpSpPr bwMode="auto">
          <a:xfrm>
            <a:off x="928689" y="340043"/>
            <a:ext cx="782637" cy="609709"/>
            <a:chOff x="823" y="2697"/>
            <a:chExt cx="448" cy="456"/>
          </a:xfrm>
        </p:grpSpPr>
        <p:sp>
          <p:nvSpPr>
            <p:cNvPr id="87079" name="Oval 39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0" name="Text Box 40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</a:rPr>
                <a:t>例</a:t>
              </a:r>
            </a:p>
          </p:txBody>
        </p:sp>
      </p:grpSp>
      <p:sp>
        <p:nvSpPr>
          <p:cNvPr id="87098" name="AutoShape 58"/>
          <p:cNvSpPr>
            <a:spLocks/>
          </p:cNvSpPr>
          <p:nvPr/>
        </p:nvSpPr>
        <p:spPr bwMode="auto">
          <a:xfrm>
            <a:off x="2778126" y="1733550"/>
            <a:ext cx="252413" cy="598885"/>
          </a:xfrm>
          <a:prstGeom prst="leftBrace">
            <a:avLst>
              <a:gd name="adj1" fmla="val 26363"/>
              <a:gd name="adj2" fmla="val 50000"/>
            </a:avLst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7102" name="Group 62"/>
          <p:cNvGrpSpPr>
            <a:grpSpLocks/>
          </p:cNvGrpSpPr>
          <p:nvPr/>
        </p:nvGrpSpPr>
        <p:grpSpPr bwMode="auto">
          <a:xfrm>
            <a:off x="2994025" y="1465661"/>
            <a:ext cx="3051175" cy="615553"/>
            <a:chOff x="3372" y="1492"/>
            <a:chExt cx="1922" cy="517"/>
          </a:xfrm>
        </p:grpSpPr>
        <p:grpSp>
          <p:nvGrpSpPr>
            <p:cNvPr id="87082" name="Group 42"/>
            <p:cNvGrpSpPr>
              <a:grpSpLocks/>
            </p:cNvGrpSpPr>
            <p:nvPr/>
          </p:nvGrpSpPr>
          <p:grpSpPr bwMode="auto">
            <a:xfrm>
              <a:off x="3372" y="1502"/>
              <a:ext cx="444" cy="446"/>
              <a:chOff x="611" y="2673"/>
              <a:chExt cx="444" cy="446"/>
            </a:xfrm>
          </p:grpSpPr>
          <p:sp>
            <p:nvSpPr>
              <p:cNvPr id="87083" name="Text Box 43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1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7084" name="Oval 44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7085" name="Text Box 45"/>
            <p:cNvSpPr txBox="1">
              <a:spLocks noChangeArrowheads="1"/>
            </p:cNvSpPr>
            <p:nvPr/>
          </p:nvSpPr>
          <p:spPr bwMode="auto">
            <a:xfrm>
              <a:off x="3665" y="1518"/>
              <a:ext cx="329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00"/>
                  </a:solidFill>
                </a:rPr>
                <a:t>=</a:t>
              </a:r>
              <a:endParaRPr lang="en-US" altLang="zh-CN" sz="3200" b="1" i="1" u="sng">
                <a:solidFill>
                  <a:srgbClr val="006600"/>
                </a:solidFill>
                <a:cs typeface="Times New Roman" pitchFamily="18" charset="0"/>
              </a:endParaRPr>
            </a:p>
          </p:txBody>
        </p:sp>
        <p:sp>
          <p:nvSpPr>
            <p:cNvPr id="87086" name="Text Box 46"/>
            <p:cNvSpPr txBox="1">
              <a:spLocks noChangeArrowheads="1"/>
            </p:cNvSpPr>
            <p:nvPr/>
          </p:nvSpPr>
          <p:spPr bwMode="auto">
            <a:xfrm>
              <a:off x="4351" y="1492"/>
              <a:ext cx="863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－</a:t>
              </a:r>
              <a:r>
                <a:rPr lang="en-US" altLang="zh-CN" sz="2800" b="1">
                  <a:solidFill>
                    <a:srgbClr val="006600"/>
                  </a:solidFill>
                </a:rPr>
                <a:t>60</a:t>
              </a:r>
              <a:r>
                <a:rPr lang="en-US" altLang="zh-CN" sz="2800" b="1">
                  <a:solidFill>
                    <a:srgbClr val="006600"/>
                  </a:solidFill>
                  <a:cs typeface="Times New Roman" pitchFamily="18" charset="0"/>
                </a:rPr>
                <a:t>°</a:t>
              </a: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auto">
            <a:xfrm>
              <a:off x="3868" y="1518"/>
              <a:ext cx="142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87088" name="Line 48"/>
            <p:cNvSpPr>
              <a:spLocks noChangeShapeType="1"/>
            </p:cNvSpPr>
            <p:nvPr/>
          </p:nvSpPr>
          <p:spPr bwMode="auto">
            <a:xfrm flipH="1">
              <a:off x="4318" y="1573"/>
              <a:ext cx="127" cy="30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89" name="Line 49"/>
            <p:cNvSpPr>
              <a:spLocks noChangeShapeType="1"/>
            </p:cNvSpPr>
            <p:nvPr/>
          </p:nvSpPr>
          <p:spPr bwMode="auto">
            <a:xfrm flipV="1">
              <a:off x="4298" y="1880"/>
              <a:ext cx="585" cy="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101" name="Text Box 61"/>
            <p:cNvSpPr txBox="1">
              <a:spLocks noChangeArrowheads="1"/>
            </p:cNvSpPr>
            <p:nvPr/>
          </p:nvSpPr>
          <p:spPr bwMode="auto">
            <a:xfrm>
              <a:off x="4955" y="1509"/>
              <a:ext cx="29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6600"/>
                  </a:solidFill>
                </a:rPr>
                <a:t>A</a:t>
              </a:r>
            </a:p>
          </p:txBody>
        </p:sp>
      </p:grpSp>
      <p:grpSp>
        <p:nvGrpSpPr>
          <p:cNvPr id="87105" name="Group 65"/>
          <p:cNvGrpSpPr>
            <a:grpSpLocks/>
          </p:cNvGrpSpPr>
          <p:nvPr/>
        </p:nvGrpSpPr>
        <p:grpSpPr bwMode="auto">
          <a:xfrm>
            <a:off x="2994025" y="2032399"/>
            <a:ext cx="2711450" cy="603647"/>
            <a:chOff x="3367" y="1972"/>
            <a:chExt cx="1708" cy="507"/>
          </a:xfrm>
        </p:grpSpPr>
        <p:grpSp>
          <p:nvGrpSpPr>
            <p:cNvPr id="87090" name="Group 50"/>
            <p:cNvGrpSpPr>
              <a:grpSpLocks/>
            </p:cNvGrpSpPr>
            <p:nvPr/>
          </p:nvGrpSpPr>
          <p:grpSpPr bwMode="auto">
            <a:xfrm>
              <a:off x="3367" y="1972"/>
              <a:ext cx="444" cy="446"/>
              <a:chOff x="611" y="2673"/>
              <a:chExt cx="444" cy="446"/>
            </a:xfrm>
          </p:grpSpPr>
          <p:sp>
            <p:nvSpPr>
              <p:cNvPr id="87091" name="Text Box 51"/>
              <p:cNvSpPr txBox="1">
                <a:spLocks noChangeArrowheads="1"/>
              </p:cNvSpPr>
              <p:nvPr/>
            </p:nvSpPr>
            <p:spPr bwMode="auto">
              <a:xfrm>
                <a:off x="611" y="2680"/>
                <a:ext cx="444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altLang="zh-CN" sz="2800" b="1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800" b="1" baseline="-25000" dirty="0">
                    <a:solidFill>
                      <a:srgbClr val="006600"/>
                    </a:solidFill>
                  </a:rPr>
                  <a:t>2</a:t>
                </a:r>
                <a:endParaRPr lang="en-US" altLang="zh-CN" sz="28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87092" name="Oval 52"/>
              <p:cNvSpPr>
                <a:spLocks noChangeArrowheads="1"/>
              </p:cNvSpPr>
              <p:nvPr/>
            </p:nvSpPr>
            <p:spPr bwMode="auto">
              <a:xfrm>
                <a:off x="755" y="267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7093" name="Text Box 53"/>
            <p:cNvSpPr txBox="1">
              <a:spLocks noChangeArrowheads="1"/>
            </p:cNvSpPr>
            <p:nvPr/>
          </p:nvSpPr>
          <p:spPr bwMode="auto">
            <a:xfrm>
              <a:off x="3660" y="1988"/>
              <a:ext cx="65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00"/>
                  </a:solidFill>
                </a:rPr>
                <a:t>= </a:t>
              </a:r>
              <a:r>
                <a:rPr lang="en-US" altLang="zh-CN" sz="2800" b="1">
                  <a:solidFill>
                    <a:srgbClr val="006600"/>
                  </a:solidFill>
                </a:rPr>
                <a:t>10 </a:t>
              </a:r>
              <a:endParaRPr lang="en-US" altLang="zh-CN" sz="3200" b="1" i="1" u="sng">
                <a:solidFill>
                  <a:srgbClr val="006600"/>
                </a:solidFill>
                <a:cs typeface="Times New Roman" pitchFamily="18" charset="0"/>
              </a:endParaRPr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auto">
            <a:xfrm>
              <a:off x="4300" y="1988"/>
              <a:ext cx="68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6600"/>
                  </a:solidFill>
                </a:rPr>
                <a:t>30</a:t>
              </a:r>
              <a:r>
                <a:rPr lang="en-US" altLang="zh-CN" sz="2800" b="1">
                  <a:solidFill>
                    <a:srgbClr val="006600"/>
                  </a:solidFill>
                  <a:cs typeface="Times New Roman" pitchFamily="18" charset="0"/>
                </a:rPr>
                <a:t>°</a:t>
              </a:r>
            </a:p>
          </p:txBody>
        </p:sp>
        <p:grpSp>
          <p:nvGrpSpPr>
            <p:cNvPr id="87103" name="Group 63"/>
            <p:cNvGrpSpPr>
              <a:grpSpLocks/>
            </p:cNvGrpSpPr>
            <p:nvPr/>
          </p:nvGrpSpPr>
          <p:grpSpPr bwMode="auto">
            <a:xfrm>
              <a:off x="4217" y="2088"/>
              <a:ext cx="576" cy="277"/>
              <a:chOff x="4583" y="2097"/>
              <a:chExt cx="576" cy="277"/>
            </a:xfrm>
          </p:grpSpPr>
          <p:sp>
            <p:nvSpPr>
              <p:cNvPr id="87096" name="Line 56"/>
              <p:cNvSpPr>
                <a:spLocks noChangeShapeType="1"/>
              </p:cNvSpPr>
              <p:nvPr/>
            </p:nvSpPr>
            <p:spPr bwMode="auto">
              <a:xfrm flipH="1">
                <a:off x="4583" y="2097"/>
                <a:ext cx="122" cy="27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7" name="Line 57"/>
              <p:cNvSpPr>
                <a:spLocks noChangeShapeType="1"/>
              </p:cNvSpPr>
              <p:nvPr/>
            </p:nvSpPr>
            <p:spPr bwMode="auto">
              <a:xfrm>
                <a:off x="4583" y="237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104" name="Text Box 64"/>
            <p:cNvSpPr txBox="1">
              <a:spLocks noChangeArrowheads="1"/>
            </p:cNvSpPr>
            <p:nvPr/>
          </p:nvSpPr>
          <p:spPr bwMode="auto">
            <a:xfrm>
              <a:off x="4764" y="2002"/>
              <a:ext cx="31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6600"/>
                  </a:solidFill>
                </a:rPr>
                <a:t>A</a:t>
              </a:r>
            </a:p>
          </p:txBody>
        </p:sp>
      </p:grpSp>
      <p:grpSp>
        <p:nvGrpSpPr>
          <p:cNvPr id="87106" name="Group 66"/>
          <p:cNvGrpSpPr>
            <a:grpSpLocks/>
          </p:cNvGrpSpPr>
          <p:nvPr/>
        </p:nvGrpSpPr>
        <p:grpSpPr bwMode="auto">
          <a:xfrm>
            <a:off x="643317" y="3104355"/>
            <a:ext cx="782638" cy="609709"/>
            <a:chOff x="823" y="2697"/>
            <a:chExt cx="448" cy="456"/>
          </a:xfrm>
        </p:grpSpPr>
        <p:sp>
          <p:nvSpPr>
            <p:cNvPr id="87107" name="Oval 67"/>
            <p:cNvSpPr>
              <a:spLocks noChangeArrowheads="1"/>
            </p:cNvSpPr>
            <p:nvPr/>
          </p:nvSpPr>
          <p:spPr bwMode="auto">
            <a:xfrm>
              <a:off x="823" y="2697"/>
              <a:ext cx="448" cy="439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8" name="Text Box 68"/>
            <p:cNvSpPr txBox="1">
              <a:spLocks noChangeArrowheads="1"/>
            </p:cNvSpPr>
            <p:nvPr/>
          </p:nvSpPr>
          <p:spPr bwMode="auto">
            <a:xfrm>
              <a:off x="860" y="2716"/>
              <a:ext cx="375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</a:rPr>
                <a:t>解</a:t>
              </a:r>
            </a:p>
          </p:txBody>
        </p:sp>
      </p:grpSp>
      <p:pic>
        <p:nvPicPr>
          <p:cNvPr id="50262" name="Picture 86" descr="C:\Users\Administrator\Desktop\2017年秋季学期\讲授课程\电工电子技术基础C\教案、首页\素材\卡通画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60221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7" grpId="0"/>
      <p:bldP spid="87056" grpId="0"/>
      <p:bldP spid="87098" grpId="0" animBg="1"/>
    </p:bldLst>
  </p:timing>
</p:sld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526</Words>
  <Application>Microsoft Office PowerPoint</Application>
  <PresentationFormat>全屏显示(16:9)</PresentationFormat>
  <Paragraphs>105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 2</vt:lpstr>
      <vt:lpstr>微软雅黑</vt:lpstr>
      <vt:lpstr>楷体_GB2312</vt:lpstr>
      <vt:lpstr>Times New Roman</vt:lpstr>
      <vt:lpstr>Calibri</vt:lpstr>
      <vt:lpstr>隶书</vt:lpstr>
      <vt:lpstr>华文中宋</vt:lpstr>
      <vt:lpstr>黑体</vt:lpstr>
      <vt:lpstr>A000120141114A01PWBG</vt:lpstr>
      <vt:lpstr>自定义设计方案</vt:lpstr>
      <vt:lpstr>Visio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黄宇平</cp:lastModifiedBy>
  <cp:revision>1213</cp:revision>
  <dcterms:created xsi:type="dcterms:W3CDTF">2015-04-24T01:01:00Z</dcterms:created>
  <dcterms:modified xsi:type="dcterms:W3CDTF">2018-10-24T02:21:57Z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